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0" r:id="rId4"/>
    <p:sldId id="258" r:id="rId5"/>
    <p:sldId id="271" r:id="rId6"/>
    <p:sldId id="259" r:id="rId7"/>
    <p:sldId id="260" r:id="rId8"/>
    <p:sldId id="272" r:id="rId9"/>
    <p:sldId id="273" r:id="rId10"/>
    <p:sldId id="274" r:id="rId11"/>
    <p:sldId id="275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69"/>
    <a:srgbClr val="C00000"/>
    <a:srgbClr val="CD202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147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43ADE-0DBF-480F-83FB-3451129D92FF}" type="datetimeFigureOut">
              <a:rPr lang="nl-BE" smtClean="0"/>
              <a:pPr/>
              <a:t>12/02/2013</a:t>
            </a:fld>
            <a:endParaRPr lang="nl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0B491-B697-4632-AA36-3EE7ECCE5FF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4B00D-3DC5-48D2-9813-8F982571B16A}" type="datetimeFigureOut">
              <a:rPr lang="nl-BE" smtClean="0"/>
              <a:pPr/>
              <a:t>12/02/2013</a:t>
            </a:fld>
            <a:endParaRPr lang="nl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2BFBE-DCC1-493A-9152-455ACF1E872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PoE</a:t>
            </a:r>
            <a:r>
              <a:rPr lang="nl-BE" dirty="0" smtClean="0"/>
              <a:t> aansluiting. Extra veiligheid via de VIR-LC010</a:t>
            </a:r>
            <a:r>
              <a:rPr lang="nl-BE" baseline="0" dirty="0" smtClean="0"/>
              <a:t> Deurcontroller. RTE en slot worden aangesloten op de deurcontroller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BFBE-DCC1-493A-9152-455ACF1E872D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BFBE-DCC1-493A-9152-455ACF1E872D}" type="slidenum">
              <a:rPr lang="nl-BE" smtClean="0"/>
              <a:pPr/>
              <a:t>12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BFBE-DCC1-493A-9152-455ACF1E872D}" type="slidenum">
              <a:rPr lang="nl-BE" smtClean="0"/>
              <a:pPr/>
              <a:t>13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BFBE-DCC1-493A-9152-455ACF1E872D}" type="slidenum">
              <a:rPr lang="nl-BE" smtClean="0"/>
              <a:pPr/>
              <a:t>14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BFBE-DCC1-493A-9152-455ACF1E872D}" type="slidenum">
              <a:rPr lang="nl-BE" smtClean="0"/>
              <a:pPr/>
              <a:t>15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BFBE-DCC1-493A-9152-455ACF1E872D}" type="slidenum">
              <a:rPr lang="nl-BE" smtClean="0"/>
              <a:pPr/>
              <a:t>16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Opmerking : altijd een deurcontroller nodig voor aansturen</a:t>
            </a:r>
            <a:r>
              <a:rPr lang="nl-BE" baseline="0" dirty="0" smtClean="0"/>
              <a:t> van slot !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BFBE-DCC1-493A-9152-455ACF1E872D}" type="slidenum">
              <a:rPr lang="nl-BE" smtClean="0"/>
              <a:pPr/>
              <a:t>17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7992" y="548680"/>
            <a:ext cx="7772400" cy="5040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noProof="0" smtClean="0"/>
              <a:t>Cliquez pour modifier le style du titre</a:t>
            </a:r>
            <a:endParaRPr lang="nl-BE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1600" y="1124744"/>
            <a:ext cx="6400800" cy="576064"/>
          </a:xfr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rgbClr val="CD20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smtClean="0"/>
              <a:t>Cliquez pour modifier le style des sous-titres du masque</a:t>
            </a:r>
            <a:endParaRPr lang="nl-BE" noProof="0"/>
          </a:p>
        </p:txBody>
      </p:sp>
      <p:pic>
        <p:nvPicPr>
          <p:cNvPr id="7" name="Afbeelding 8" descr="RASsssrgb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60032" y="1844824"/>
            <a:ext cx="3257252" cy="1047447"/>
          </a:xfrm>
          <a:prstGeom prst="rect">
            <a:avLst/>
          </a:prstGeom>
        </p:spPr>
      </p:pic>
      <p:pic>
        <p:nvPicPr>
          <p:cNvPr id="8" name="Afbeelding 12" descr="illRASPPtitlepa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0" y="3429000"/>
            <a:ext cx="8229600" cy="27005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nl-BE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nl-BE" dirty="0"/>
          </a:p>
        </p:txBody>
      </p:sp>
      <p:sp>
        <p:nvSpPr>
          <p:cNvPr id="7" name="Tekstvak 16"/>
          <p:cNvSpPr txBox="1"/>
          <p:nvPr userDrawn="1"/>
        </p:nvSpPr>
        <p:spPr>
          <a:xfrm>
            <a:off x="251520" y="6381329"/>
            <a:ext cx="33843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baseline="0" dirty="0">
                <a:solidFill>
                  <a:srgbClr val="003C69"/>
                </a:solidFill>
                <a:latin typeface="Arial Narrow"/>
                <a:cs typeface="Arial Narrow"/>
              </a:rPr>
              <a:t>RAS </a:t>
            </a:r>
            <a:r>
              <a:rPr lang="nl-NL" sz="1200" baseline="0" dirty="0" err="1" smtClean="0">
                <a:solidFill>
                  <a:srgbClr val="003C69"/>
                </a:solidFill>
                <a:latin typeface="Arial Narrow"/>
                <a:cs typeface="Arial Narrow"/>
              </a:rPr>
              <a:t>bvba-sprl</a:t>
            </a:r>
            <a:r>
              <a:rPr lang="nl-NL" sz="1200" baseline="0" dirty="0" smtClean="0">
                <a:solidFill>
                  <a:srgbClr val="003C69"/>
                </a:solidFill>
                <a:latin typeface="Arial Narrow"/>
                <a:cs typeface="Arial Narrow"/>
              </a:rPr>
              <a:t>,</a:t>
            </a:r>
            <a:r>
              <a:rPr lang="nl-NL" sz="1200" b="1" baseline="0" dirty="0" smtClean="0">
                <a:solidFill>
                  <a:srgbClr val="132B55"/>
                </a:solidFill>
                <a:latin typeface="Arial Narrow"/>
                <a:cs typeface="Arial Narrow"/>
              </a:rPr>
              <a:t> </a:t>
            </a:r>
            <a:r>
              <a:rPr lang="nl-NL" sz="1200" baseline="0" dirty="0">
                <a:solidFill>
                  <a:srgbClr val="003C69"/>
                </a:solidFill>
                <a:latin typeface="Arial Narrow"/>
                <a:cs typeface="Arial Narrow"/>
              </a:rPr>
              <a:t>Brugsesteenweg 257, </a:t>
            </a:r>
            <a:r>
              <a:rPr lang="nl-NL" sz="1200" baseline="0" dirty="0" smtClean="0">
                <a:solidFill>
                  <a:srgbClr val="003C69"/>
                </a:solidFill>
                <a:latin typeface="Arial Narrow"/>
                <a:cs typeface="Arial Narrow"/>
              </a:rPr>
              <a:t>8500 Kortrijk </a:t>
            </a:r>
            <a:r>
              <a:rPr lang="nl-NL" sz="1200" b="1" baseline="0" dirty="0" smtClean="0">
                <a:solidFill>
                  <a:srgbClr val="CD202C"/>
                </a:solidFill>
                <a:latin typeface="Arial Narrow"/>
                <a:cs typeface="Arial Narrow"/>
              </a:rPr>
              <a:t> </a:t>
            </a:r>
            <a:r>
              <a:rPr lang="nl-NL" sz="1200" b="1" baseline="0" dirty="0" smtClean="0">
                <a:solidFill>
                  <a:srgbClr val="C00000"/>
                </a:solidFill>
                <a:latin typeface="Arial Narrow"/>
                <a:cs typeface="Arial Narrow"/>
              </a:rPr>
              <a:t>I</a:t>
            </a:r>
            <a:endParaRPr lang="nl-BE" sz="1200" dirty="0" smtClean="0">
              <a:solidFill>
                <a:srgbClr val="C00000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260576" y="637624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4269"/>
                </a:solidFill>
                <a:latin typeface="Arial Narrow" pitchFamily="34" charset="0"/>
              </a:defRPr>
            </a:lvl1pPr>
          </a:lstStyle>
          <a:p>
            <a:r>
              <a:rPr lang="nl-BE" smtClean="0"/>
              <a:t>voettekst</a:t>
            </a:r>
            <a:endParaRPr lang="nl-BE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685220" y="314096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23ACC6D-B14E-4A92-88AD-CE168BBF95D7}" type="slidenum">
              <a:rPr lang="nl-NL" sz="1200" noProof="0" smtClean="0">
                <a:solidFill>
                  <a:srgbClr val="004269"/>
                </a:solidFill>
              </a:rPr>
              <a:pPr/>
              <a:t>‹nr.›</a:t>
            </a:fld>
            <a:endParaRPr lang="nl-NL" sz="1200" noProof="0" dirty="0">
              <a:solidFill>
                <a:srgbClr val="00426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dirty="0" smtClean="0"/>
              <a:t>Cliquez pour modifier le style du titre</a:t>
            </a:r>
            <a:endParaRPr lang="nl-BE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nl-BE" dirty="0"/>
          </a:p>
        </p:txBody>
      </p:sp>
      <p:sp>
        <p:nvSpPr>
          <p:cNvPr id="7" name="Tekstvak 16"/>
          <p:cNvSpPr txBox="1"/>
          <p:nvPr userDrawn="1"/>
        </p:nvSpPr>
        <p:spPr>
          <a:xfrm>
            <a:off x="251520" y="6381329"/>
            <a:ext cx="338437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baseline="0" dirty="0">
                <a:solidFill>
                  <a:srgbClr val="003C69"/>
                </a:solidFill>
                <a:latin typeface="Arial Narrow"/>
                <a:cs typeface="Arial Narrow"/>
              </a:rPr>
              <a:t>RAS </a:t>
            </a:r>
            <a:r>
              <a:rPr lang="nl-NL" sz="1200" baseline="0" dirty="0" err="1" smtClean="0">
                <a:solidFill>
                  <a:srgbClr val="003C69"/>
                </a:solidFill>
                <a:latin typeface="Arial Narrow"/>
                <a:cs typeface="Arial Narrow"/>
              </a:rPr>
              <a:t>bvba-sprl</a:t>
            </a:r>
            <a:r>
              <a:rPr lang="nl-NL" sz="1200" baseline="0" dirty="0" smtClean="0">
                <a:solidFill>
                  <a:srgbClr val="003C69"/>
                </a:solidFill>
                <a:latin typeface="Arial Narrow"/>
                <a:cs typeface="Arial Narrow"/>
              </a:rPr>
              <a:t>,</a:t>
            </a:r>
            <a:r>
              <a:rPr lang="nl-NL" sz="1200" b="1" baseline="0" dirty="0" smtClean="0">
                <a:solidFill>
                  <a:srgbClr val="132B55"/>
                </a:solidFill>
                <a:latin typeface="Arial Narrow"/>
                <a:cs typeface="Arial Narrow"/>
              </a:rPr>
              <a:t> </a:t>
            </a:r>
            <a:r>
              <a:rPr lang="nl-NL" sz="1200" baseline="0" dirty="0">
                <a:solidFill>
                  <a:srgbClr val="003C69"/>
                </a:solidFill>
                <a:latin typeface="Arial Narrow"/>
                <a:cs typeface="Arial Narrow"/>
              </a:rPr>
              <a:t>Brugsesteenweg 257, 8500 </a:t>
            </a:r>
            <a:r>
              <a:rPr lang="nl-NL" sz="1200" baseline="0" dirty="0" smtClean="0">
                <a:solidFill>
                  <a:srgbClr val="003C69"/>
                </a:solidFill>
                <a:latin typeface="Arial Narrow"/>
                <a:cs typeface="Arial Narrow"/>
              </a:rPr>
              <a:t>Kortrijk </a:t>
            </a:r>
            <a:r>
              <a:rPr lang="nl-NL" sz="1200" b="1" baseline="0" dirty="0" smtClean="0">
                <a:solidFill>
                  <a:srgbClr val="CD202C"/>
                </a:solidFill>
                <a:latin typeface="Arial Narrow"/>
                <a:cs typeface="Arial Narrow"/>
              </a:rPr>
              <a:t> I</a:t>
            </a:r>
            <a:endParaRPr lang="nl-BE" sz="1200" dirty="0" smtClean="0">
              <a:solidFill>
                <a:srgbClr val="004269"/>
              </a:solidFill>
            </a:endParaRPr>
          </a:p>
          <a:p>
            <a:endParaRPr lang="nl-NL" sz="1200" baseline="0" dirty="0">
              <a:solidFill>
                <a:srgbClr val="003C69"/>
              </a:solidFill>
              <a:latin typeface="Arial Narrow"/>
              <a:cs typeface="Arial Narrow"/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260576" y="637624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4269"/>
                </a:solidFill>
                <a:latin typeface="Arial Narrow" pitchFamily="34" charset="0"/>
              </a:defRPr>
            </a:lvl1pPr>
          </a:lstStyle>
          <a:p>
            <a:r>
              <a:rPr lang="nl-BE" smtClean="0"/>
              <a:t>voettekst</a:t>
            </a:r>
            <a:endParaRPr lang="nl-BE" dirty="0"/>
          </a:p>
        </p:txBody>
      </p:sp>
      <p:sp>
        <p:nvSpPr>
          <p:cNvPr id="9" name="Tekstvak 16"/>
          <p:cNvSpPr txBox="1"/>
          <p:nvPr userDrawn="1"/>
        </p:nvSpPr>
        <p:spPr>
          <a:xfrm>
            <a:off x="251520" y="6381329"/>
            <a:ext cx="33843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baseline="0" dirty="0">
                <a:solidFill>
                  <a:srgbClr val="003C69"/>
                </a:solidFill>
                <a:latin typeface="Arial Narrow"/>
                <a:cs typeface="Arial Narrow"/>
              </a:rPr>
              <a:t>RAS </a:t>
            </a:r>
            <a:r>
              <a:rPr lang="nl-NL" sz="1200" baseline="0" dirty="0" err="1" smtClean="0">
                <a:solidFill>
                  <a:srgbClr val="003C69"/>
                </a:solidFill>
                <a:latin typeface="Arial Narrow"/>
                <a:cs typeface="Arial Narrow"/>
              </a:rPr>
              <a:t>bvba-sprl</a:t>
            </a:r>
            <a:r>
              <a:rPr lang="nl-NL" sz="1200" baseline="0" dirty="0" smtClean="0">
                <a:solidFill>
                  <a:srgbClr val="003C69"/>
                </a:solidFill>
                <a:latin typeface="Arial Narrow"/>
                <a:cs typeface="Arial Narrow"/>
              </a:rPr>
              <a:t>,</a:t>
            </a:r>
            <a:r>
              <a:rPr lang="nl-NL" sz="1200" b="1" baseline="0" dirty="0" smtClean="0">
                <a:solidFill>
                  <a:srgbClr val="132B55"/>
                </a:solidFill>
                <a:latin typeface="Arial Narrow"/>
                <a:cs typeface="Arial Narrow"/>
              </a:rPr>
              <a:t> </a:t>
            </a:r>
            <a:r>
              <a:rPr lang="nl-NL" sz="1200" baseline="0" dirty="0">
                <a:solidFill>
                  <a:srgbClr val="003C69"/>
                </a:solidFill>
                <a:latin typeface="Arial Narrow"/>
                <a:cs typeface="Arial Narrow"/>
              </a:rPr>
              <a:t>Brugsesteenweg 257, </a:t>
            </a:r>
            <a:r>
              <a:rPr lang="nl-NL" sz="1200" baseline="0" dirty="0" smtClean="0">
                <a:solidFill>
                  <a:srgbClr val="003C69"/>
                </a:solidFill>
                <a:latin typeface="Arial Narrow"/>
                <a:cs typeface="Arial Narrow"/>
              </a:rPr>
              <a:t>8500 Kortrijk </a:t>
            </a:r>
            <a:r>
              <a:rPr lang="nl-NL" sz="1200" b="1" baseline="0" dirty="0" smtClean="0">
                <a:solidFill>
                  <a:srgbClr val="CD202C"/>
                </a:solidFill>
                <a:latin typeface="Arial Narrow"/>
                <a:cs typeface="Arial Narrow"/>
              </a:rPr>
              <a:t> </a:t>
            </a:r>
            <a:r>
              <a:rPr lang="nl-NL" sz="1200" b="1" baseline="0" dirty="0" smtClean="0">
                <a:solidFill>
                  <a:srgbClr val="C00000"/>
                </a:solidFill>
                <a:latin typeface="Arial Narrow"/>
                <a:cs typeface="Arial Narrow"/>
              </a:rPr>
              <a:t>I</a:t>
            </a:r>
            <a:endParaRPr lang="nl-BE" sz="1200" dirty="0" smtClean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685220" y="314096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23ACC6D-B14E-4A92-88AD-CE168BBF95D7}" type="slidenum">
              <a:rPr lang="nl-NL" sz="1200" noProof="0" smtClean="0">
                <a:solidFill>
                  <a:srgbClr val="004269"/>
                </a:solidFill>
              </a:rPr>
              <a:pPr/>
              <a:t>‹nr.›</a:t>
            </a:fld>
            <a:endParaRPr lang="nl-NL" sz="1200" noProof="0" dirty="0">
              <a:solidFill>
                <a:srgbClr val="00426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b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8" descr="로고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6432550"/>
            <a:ext cx="8477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err="1" smtClean="0"/>
              <a:t>Cliquez</a:t>
            </a:r>
            <a:r>
              <a:rPr lang="nl-NL" noProof="0" dirty="0" smtClean="0"/>
              <a:t> </a:t>
            </a:r>
            <a:r>
              <a:rPr lang="nl-NL" noProof="0" dirty="0" err="1" smtClean="0"/>
              <a:t>pour</a:t>
            </a:r>
            <a:r>
              <a:rPr lang="nl-NL" noProof="0" dirty="0" smtClean="0"/>
              <a:t> </a:t>
            </a:r>
            <a:r>
              <a:rPr lang="nl-NL" noProof="0" dirty="0" err="1" smtClean="0"/>
              <a:t>modifier</a:t>
            </a:r>
            <a:r>
              <a:rPr lang="nl-NL" noProof="0" dirty="0" smtClean="0"/>
              <a:t> </a:t>
            </a:r>
            <a:r>
              <a:rPr lang="nl-NL" noProof="0" dirty="0" err="1" smtClean="0"/>
              <a:t>le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</a:t>
            </a:r>
            <a:r>
              <a:rPr lang="nl-NL" noProof="0" dirty="0" smtClean="0"/>
              <a:t> du </a:t>
            </a:r>
            <a:r>
              <a:rPr lang="nl-NL" noProof="0" dirty="0" err="1" smtClean="0"/>
              <a:t>titre</a:t>
            </a:r>
            <a:endParaRPr lang="nl-NL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0" dirty="0" err="1" smtClean="0"/>
              <a:t>Cliquez</a:t>
            </a:r>
            <a:r>
              <a:rPr lang="nl-NL" noProof="0" dirty="0" smtClean="0"/>
              <a:t> </a:t>
            </a:r>
            <a:r>
              <a:rPr lang="nl-NL" noProof="0" dirty="0" err="1" smtClean="0"/>
              <a:t>pour</a:t>
            </a:r>
            <a:r>
              <a:rPr lang="nl-NL" noProof="0" dirty="0" smtClean="0"/>
              <a:t> </a:t>
            </a:r>
            <a:r>
              <a:rPr lang="nl-NL" noProof="0" dirty="0" err="1" smtClean="0"/>
              <a:t>modifier</a:t>
            </a:r>
            <a:r>
              <a:rPr lang="nl-NL" noProof="0" dirty="0" smtClean="0"/>
              <a:t> les </a:t>
            </a:r>
            <a:r>
              <a:rPr lang="nl-NL" noProof="0" dirty="0" err="1" smtClean="0"/>
              <a:t>styles</a:t>
            </a:r>
            <a:r>
              <a:rPr lang="nl-NL" noProof="0" dirty="0" smtClean="0"/>
              <a:t> du </a:t>
            </a:r>
            <a:r>
              <a:rPr lang="nl-NL" noProof="0" dirty="0" err="1" smtClean="0"/>
              <a:t>texte</a:t>
            </a:r>
            <a:r>
              <a:rPr lang="nl-NL" noProof="0" dirty="0" smtClean="0"/>
              <a:t> du </a:t>
            </a:r>
            <a:r>
              <a:rPr lang="nl-NL" noProof="0" dirty="0" err="1" smtClean="0"/>
              <a:t>masque</a:t>
            </a:r>
            <a:endParaRPr lang="nl-NL" noProof="0" dirty="0" smtClean="0"/>
          </a:p>
          <a:p>
            <a:pPr lvl="1"/>
            <a:r>
              <a:rPr lang="nl-NL" noProof="0" dirty="0" err="1" smtClean="0"/>
              <a:t>Deuxième</a:t>
            </a:r>
            <a:r>
              <a:rPr lang="nl-NL" noProof="0" dirty="0" smtClean="0"/>
              <a:t> niveau</a:t>
            </a:r>
          </a:p>
          <a:p>
            <a:pPr lvl="2"/>
            <a:r>
              <a:rPr lang="nl-NL" noProof="0" dirty="0" err="1" smtClean="0"/>
              <a:t>Troisième</a:t>
            </a:r>
            <a:r>
              <a:rPr lang="nl-NL" noProof="0" dirty="0" smtClean="0"/>
              <a:t> niveau</a:t>
            </a:r>
          </a:p>
          <a:p>
            <a:pPr lvl="3"/>
            <a:r>
              <a:rPr lang="nl-NL" noProof="0" dirty="0" err="1" smtClean="0"/>
              <a:t>Quatrième</a:t>
            </a:r>
            <a:r>
              <a:rPr lang="nl-NL" noProof="0" dirty="0" smtClean="0"/>
              <a:t> niveau</a:t>
            </a:r>
          </a:p>
          <a:p>
            <a:pPr lvl="4"/>
            <a:r>
              <a:rPr lang="nl-NL" noProof="0" dirty="0" err="1" smtClean="0"/>
              <a:t>Cinquième</a:t>
            </a:r>
            <a:r>
              <a:rPr lang="nl-NL" noProof="0" dirty="0" smtClean="0"/>
              <a:t> niveau</a:t>
            </a:r>
            <a:endParaRPr lang="nl-NL" noProof="0" dirty="0"/>
          </a:p>
        </p:txBody>
      </p:sp>
      <p:pic>
        <p:nvPicPr>
          <p:cNvPr id="7" name="Afbeelding 8" descr="RASsssrgb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42296" y="404664"/>
            <a:ext cx="2250184" cy="723600"/>
          </a:xfrm>
          <a:prstGeom prst="rect">
            <a:avLst/>
          </a:prstGeom>
        </p:spPr>
      </p:pic>
      <p:sp>
        <p:nvSpPr>
          <p:cNvPr id="10" name="Tekstvak 16"/>
          <p:cNvSpPr txBox="1"/>
          <p:nvPr userDrawn="1"/>
        </p:nvSpPr>
        <p:spPr>
          <a:xfrm>
            <a:off x="251520" y="6381329"/>
            <a:ext cx="338437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RAS </a:t>
            </a:r>
            <a:r>
              <a:rPr lang="nl-NL" sz="1200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bvba-sprl,</a:t>
            </a:r>
            <a:r>
              <a:rPr lang="nl-NL" sz="1200" b="1" baseline="0" noProof="0" smtClean="0">
                <a:solidFill>
                  <a:srgbClr val="132B55"/>
                </a:solidFill>
                <a:latin typeface="Arial Narrow"/>
                <a:cs typeface="Arial Narrow"/>
              </a:rPr>
              <a:t> </a:t>
            </a:r>
            <a:r>
              <a:rPr lang="nl-NL" sz="1200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Brugsesteenweg 257, 8500 Kortrijk </a:t>
            </a:r>
            <a:r>
              <a:rPr lang="nl-NL" sz="1200" b="1" baseline="0" noProof="0" smtClean="0">
                <a:solidFill>
                  <a:srgbClr val="CD202C"/>
                </a:solidFill>
                <a:latin typeface="Arial Narrow"/>
                <a:cs typeface="Arial Narrow"/>
              </a:rPr>
              <a:t> I</a:t>
            </a:r>
            <a:endParaRPr lang="nl-NL" sz="1200" noProof="0" smtClean="0">
              <a:solidFill>
                <a:srgbClr val="004269"/>
              </a:solidFill>
            </a:endParaRPr>
          </a:p>
          <a:p>
            <a:endParaRPr lang="nl-NL" sz="1200" baseline="0" noProof="0">
              <a:solidFill>
                <a:srgbClr val="003C69"/>
              </a:solidFill>
              <a:latin typeface="Arial Narrow"/>
              <a:cs typeface="Arial Narrow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685220" y="314096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23ACC6D-B14E-4A92-88AD-CE168BBF95D7}" type="slidenum">
              <a:rPr lang="nl-NL" sz="1200" noProof="0" smtClean="0">
                <a:solidFill>
                  <a:srgbClr val="004269"/>
                </a:solidFill>
              </a:rPr>
              <a:pPr/>
              <a:t>‹nr.›</a:t>
            </a:fld>
            <a:endParaRPr lang="nl-NL" sz="1200" noProof="0">
              <a:solidFill>
                <a:srgbClr val="004269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60576" y="638132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4269"/>
                </a:solidFill>
                <a:latin typeface="Arial Narrow" pitchFamily="34" charset="0"/>
              </a:defRPr>
            </a:lvl1pPr>
          </a:lstStyle>
          <a:p>
            <a:r>
              <a:rPr lang="nl-NL" noProof="0" smtClean="0"/>
              <a:t>voettekst</a:t>
            </a:r>
            <a:endParaRPr lang="nl-NL" noProof="0"/>
          </a:p>
        </p:txBody>
      </p:sp>
      <p:sp>
        <p:nvSpPr>
          <p:cNvPr id="8" name="Tekstvak 16"/>
          <p:cNvSpPr txBox="1"/>
          <p:nvPr userDrawn="1"/>
        </p:nvSpPr>
        <p:spPr>
          <a:xfrm>
            <a:off x="251520" y="6381329"/>
            <a:ext cx="33843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RAS </a:t>
            </a:r>
            <a:r>
              <a:rPr lang="nl-NL" sz="1200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bvba-sprl,</a:t>
            </a:r>
            <a:r>
              <a:rPr lang="nl-NL" sz="1200" b="1" baseline="0" noProof="0" smtClean="0">
                <a:solidFill>
                  <a:srgbClr val="132B55"/>
                </a:solidFill>
                <a:latin typeface="Arial Narrow"/>
                <a:cs typeface="Arial Narrow"/>
              </a:rPr>
              <a:t> </a:t>
            </a:r>
            <a:r>
              <a:rPr lang="nl-NL" sz="1200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Brugsesteenweg 257, 8500 Kortrijk </a:t>
            </a:r>
            <a:r>
              <a:rPr lang="nl-NL" sz="1200" b="1" baseline="0" noProof="0" smtClean="0">
                <a:solidFill>
                  <a:srgbClr val="CD202C"/>
                </a:solidFill>
                <a:latin typeface="Arial Narrow"/>
                <a:cs typeface="Arial Narrow"/>
              </a:rPr>
              <a:t> </a:t>
            </a:r>
            <a:r>
              <a:rPr lang="nl-NL" sz="1200" b="1" baseline="0" noProof="0" smtClean="0">
                <a:solidFill>
                  <a:srgbClr val="C00000"/>
                </a:solidFill>
                <a:latin typeface="Arial Narrow"/>
                <a:cs typeface="Arial Narrow"/>
              </a:rPr>
              <a:t>I</a:t>
            </a:r>
            <a:endParaRPr lang="nl-NL" sz="1200" noProof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nl-BE" noProof="0" dirty="0" err="1" smtClean="0"/>
              <a:t>Cliquez</a:t>
            </a:r>
            <a:r>
              <a:rPr lang="nl-BE" noProof="0" dirty="0" smtClean="0"/>
              <a:t> </a:t>
            </a:r>
            <a:r>
              <a:rPr lang="nl-BE" noProof="0" dirty="0" err="1" smtClean="0"/>
              <a:t>pour</a:t>
            </a:r>
            <a:r>
              <a:rPr lang="nl-BE" noProof="0" dirty="0" smtClean="0"/>
              <a:t> </a:t>
            </a:r>
            <a:r>
              <a:rPr lang="nl-BE" noProof="0" dirty="0" err="1" smtClean="0"/>
              <a:t>modifier</a:t>
            </a:r>
            <a:r>
              <a:rPr lang="nl-BE" noProof="0" dirty="0" smtClean="0"/>
              <a:t> </a:t>
            </a:r>
            <a:r>
              <a:rPr lang="nl-BE" noProof="0" dirty="0" err="1" smtClean="0"/>
              <a:t>le</a:t>
            </a:r>
            <a:r>
              <a:rPr lang="nl-BE" noProof="0" dirty="0" smtClean="0"/>
              <a:t> </a:t>
            </a:r>
            <a:r>
              <a:rPr lang="nl-BE" noProof="0" dirty="0" err="1" smtClean="0"/>
              <a:t>style</a:t>
            </a:r>
            <a:r>
              <a:rPr lang="nl-BE" noProof="0" dirty="0" smtClean="0"/>
              <a:t> du </a:t>
            </a:r>
            <a:r>
              <a:rPr lang="nl-BE" noProof="0" dirty="0" err="1" smtClean="0"/>
              <a:t>titre</a:t>
            </a:r>
            <a:endParaRPr lang="nl-BE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71600" y="908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noProof="0" dirty="0" err="1" smtClean="0"/>
              <a:t>Cliquez</a:t>
            </a:r>
            <a:r>
              <a:rPr lang="nl-BE" noProof="0" dirty="0" smtClean="0"/>
              <a:t> </a:t>
            </a:r>
            <a:r>
              <a:rPr lang="nl-BE" noProof="0" dirty="0" err="1" smtClean="0"/>
              <a:t>pour</a:t>
            </a:r>
            <a:r>
              <a:rPr lang="nl-BE" noProof="0" dirty="0" smtClean="0"/>
              <a:t> </a:t>
            </a:r>
            <a:r>
              <a:rPr lang="nl-BE" noProof="0" dirty="0" err="1" smtClean="0"/>
              <a:t>modifier</a:t>
            </a:r>
            <a:r>
              <a:rPr lang="nl-BE" noProof="0" dirty="0" smtClean="0"/>
              <a:t> les </a:t>
            </a:r>
            <a:r>
              <a:rPr lang="nl-BE" noProof="0" dirty="0" err="1" smtClean="0"/>
              <a:t>styles</a:t>
            </a:r>
            <a:r>
              <a:rPr lang="nl-BE" noProof="0" dirty="0" smtClean="0"/>
              <a:t> du </a:t>
            </a:r>
            <a:r>
              <a:rPr lang="nl-BE" noProof="0" dirty="0" err="1" smtClean="0"/>
              <a:t>texte</a:t>
            </a:r>
            <a:r>
              <a:rPr lang="nl-BE" noProof="0" dirty="0" smtClean="0"/>
              <a:t> du </a:t>
            </a:r>
            <a:r>
              <a:rPr lang="nl-BE" noProof="0" dirty="0" err="1" smtClean="0"/>
              <a:t>masque</a:t>
            </a:r>
            <a:endParaRPr lang="nl-BE" noProof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60576" y="638132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4269"/>
                </a:solidFill>
                <a:latin typeface="Arial Narrow" pitchFamily="34" charset="0"/>
              </a:defRPr>
            </a:lvl1pPr>
          </a:lstStyle>
          <a:p>
            <a:r>
              <a:rPr lang="nl-BE" smtClean="0"/>
              <a:t>voettekst</a:t>
            </a:r>
            <a:endParaRPr lang="nl-BE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676456" y="314096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23ACC6D-B14E-4A92-88AD-CE168BBF95D7}" type="slidenum">
              <a:rPr lang="nl-BE" sz="1200" smtClean="0"/>
              <a:pPr/>
              <a:t>‹nr.›</a:t>
            </a:fld>
            <a:endParaRPr lang="nl-BE" sz="1200" dirty="0"/>
          </a:p>
        </p:txBody>
      </p:sp>
      <p:sp>
        <p:nvSpPr>
          <p:cNvPr id="8" name="Tekstvak 16"/>
          <p:cNvSpPr txBox="1"/>
          <p:nvPr userDrawn="1"/>
        </p:nvSpPr>
        <p:spPr>
          <a:xfrm>
            <a:off x="251520" y="6381329"/>
            <a:ext cx="338437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baseline="0" dirty="0">
                <a:solidFill>
                  <a:srgbClr val="003C69"/>
                </a:solidFill>
                <a:latin typeface="Arial Narrow"/>
                <a:cs typeface="Arial Narrow"/>
              </a:rPr>
              <a:t>RAS </a:t>
            </a:r>
            <a:r>
              <a:rPr lang="nl-NL" sz="1200" baseline="0" dirty="0" err="1" smtClean="0">
                <a:solidFill>
                  <a:srgbClr val="003C69"/>
                </a:solidFill>
                <a:latin typeface="Arial Narrow"/>
                <a:cs typeface="Arial Narrow"/>
              </a:rPr>
              <a:t>bvba-sprl</a:t>
            </a:r>
            <a:r>
              <a:rPr lang="nl-NL" sz="1200" baseline="0" dirty="0" smtClean="0">
                <a:solidFill>
                  <a:srgbClr val="003C69"/>
                </a:solidFill>
                <a:latin typeface="Arial Narrow"/>
                <a:cs typeface="Arial Narrow"/>
              </a:rPr>
              <a:t>,</a:t>
            </a:r>
            <a:r>
              <a:rPr lang="nl-NL" sz="1200" b="1" baseline="0" dirty="0" smtClean="0">
                <a:solidFill>
                  <a:srgbClr val="132B55"/>
                </a:solidFill>
                <a:latin typeface="Arial Narrow"/>
                <a:cs typeface="Arial Narrow"/>
              </a:rPr>
              <a:t> </a:t>
            </a:r>
            <a:r>
              <a:rPr lang="nl-NL" sz="1200" baseline="0" dirty="0">
                <a:solidFill>
                  <a:srgbClr val="003C69"/>
                </a:solidFill>
                <a:latin typeface="Arial Narrow"/>
                <a:cs typeface="Arial Narrow"/>
              </a:rPr>
              <a:t>Brugsesteenweg 257, 8500 </a:t>
            </a:r>
            <a:r>
              <a:rPr lang="nl-NL" sz="1200" baseline="0" dirty="0" smtClean="0">
                <a:solidFill>
                  <a:srgbClr val="003C69"/>
                </a:solidFill>
                <a:latin typeface="Arial Narrow"/>
                <a:cs typeface="Arial Narrow"/>
              </a:rPr>
              <a:t>Kortrijk </a:t>
            </a:r>
            <a:r>
              <a:rPr lang="nl-NL" sz="1200" b="1" baseline="0" dirty="0" smtClean="0">
                <a:solidFill>
                  <a:srgbClr val="CD202C"/>
                </a:solidFill>
                <a:latin typeface="Arial Narrow"/>
                <a:cs typeface="Arial Narrow"/>
              </a:rPr>
              <a:t> I</a:t>
            </a:r>
            <a:endParaRPr lang="nl-BE" sz="1200" dirty="0" smtClean="0">
              <a:solidFill>
                <a:srgbClr val="004269"/>
              </a:solidFill>
            </a:endParaRPr>
          </a:p>
          <a:p>
            <a:endParaRPr lang="nl-NL" sz="1200" baseline="0" dirty="0">
              <a:solidFill>
                <a:srgbClr val="003C69"/>
              </a:solidFill>
              <a:latin typeface="Arial Narrow"/>
              <a:cs typeface="Arial Narrow"/>
            </a:endParaRPr>
          </a:p>
        </p:txBody>
      </p:sp>
      <p:sp>
        <p:nvSpPr>
          <p:cNvPr id="9" name="Tekstvak 16"/>
          <p:cNvSpPr txBox="1"/>
          <p:nvPr userDrawn="1"/>
        </p:nvSpPr>
        <p:spPr>
          <a:xfrm>
            <a:off x="251520" y="6381329"/>
            <a:ext cx="33843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baseline="0" dirty="0">
                <a:solidFill>
                  <a:srgbClr val="003C69"/>
                </a:solidFill>
                <a:latin typeface="Arial Narrow"/>
                <a:cs typeface="Arial Narrow"/>
              </a:rPr>
              <a:t>RAS </a:t>
            </a:r>
            <a:r>
              <a:rPr lang="nl-NL" sz="1200" baseline="0" dirty="0" err="1" smtClean="0">
                <a:solidFill>
                  <a:srgbClr val="003C69"/>
                </a:solidFill>
                <a:latin typeface="Arial Narrow"/>
                <a:cs typeface="Arial Narrow"/>
              </a:rPr>
              <a:t>bvba-sprl</a:t>
            </a:r>
            <a:r>
              <a:rPr lang="nl-NL" sz="1200" baseline="0" dirty="0" smtClean="0">
                <a:solidFill>
                  <a:srgbClr val="003C69"/>
                </a:solidFill>
                <a:latin typeface="Arial Narrow"/>
                <a:cs typeface="Arial Narrow"/>
              </a:rPr>
              <a:t>,</a:t>
            </a:r>
            <a:r>
              <a:rPr lang="nl-NL" sz="1200" b="1" baseline="0" dirty="0" smtClean="0">
                <a:solidFill>
                  <a:srgbClr val="132B55"/>
                </a:solidFill>
                <a:latin typeface="Arial Narrow"/>
                <a:cs typeface="Arial Narrow"/>
              </a:rPr>
              <a:t> </a:t>
            </a:r>
            <a:r>
              <a:rPr lang="nl-NL" sz="1200" baseline="0" dirty="0">
                <a:solidFill>
                  <a:srgbClr val="003C69"/>
                </a:solidFill>
                <a:latin typeface="Arial Narrow"/>
                <a:cs typeface="Arial Narrow"/>
              </a:rPr>
              <a:t>Brugsesteenweg 257, </a:t>
            </a:r>
            <a:r>
              <a:rPr lang="nl-NL" sz="1200" baseline="0" dirty="0" smtClean="0">
                <a:solidFill>
                  <a:srgbClr val="003C69"/>
                </a:solidFill>
                <a:latin typeface="Arial Narrow"/>
                <a:cs typeface="Arial Narrow"/>
              </a:rPr>
              <a:t>8500 Kortrijk </a:t>
            </a:r>
            <a:r>
              <a:rPr lang="nl-NL" sz="1200" b="1" baseline="0" dirty="0" smtClean="0">
                <a:solidFill>
                  <a:srgbClr val="CD202C"/>
                </a:solidFill>
                <a:latin typeface="Arial Narrow"/>
                <a:cs typeface="Arial Narrow"/>
              </a:rPr>
              <a:t> </a:t>
            </a:r>
            <a:r>
              <a:rPr lang="nl-NL" sz="1200" b="1" baseline="0" dirty="0" smtClean="0">
                <a:solidFill>
                  <a:srgbClr val="C00000"/>
                </a:solidFill>
                <a:latin typeface="Arial Narrow"/>
                <a:cs typeface="Arial Narrow"/>
              </a:rPr>
              <a:t>I</a:t>
            </a:r>
            <a:endParaRPr lang="nl-BE" sz="12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err="1" smtClean="0"/>
              <a:t>Cliquez</a:t>
            </a:r>
            <a:r>
              <a:rPr lang="nl-NL" noProof="0" dirty="0" smtClean="0"/>
              <a:t> </a:t>
            </a:r>
            <a:r>
              <a:rPr lang="nl-NL" noProof="0" dirty="0" err="1" smtClean="0"/>
              <a:t>pour</a:t>
            </a:r>
            <a:r>
              <a:rPr lang="nl-NL" noProof="0" dirty="0" smtClean="0"/>
              <a:t> </a:t>
            </a:r>
            <a:r>
              <a:rPr lang="nl-NL" noProof="0" dirty="0" err="1" smtClean="0"/>
              <a:t>modifier</a:t>
            </a:r>
            <a:r>
              <a:rPr lang="nl-NL" noProof="0" dirty="0" smtClean="0"/>
              <a:t> </a:t>
            </a:r>
            <a:r>
              <a:rPr lang="nl-NL" noProof="0" dirty="0" err="1" smtClean="0"/>
              <a:t>le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</a:t>
            </a:r>
            <a:r>
              <a:rPr lang="nl-NL" noProof="0" dirty="0" smtClean="0"/>
              <a:t> du </a:t>
            </a:r>
            <a:r>
              <a:rPr lang="nl-NL" noProof="0" dirty="0" err="1" smtClean="0"/>
              <a:t>titre</a:t>
            </a:r>
            <a:endParaRPr lang="nl-NL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0" dirty="0" err="1" smtClean="0"/>
              <a:t>Cliquez</a:t>
            </a:r>
            <a:r>
              <a:rPr lang="nl-NL" noProof="0" dirty="0" smtClean="0"/>
              <a:t> </a:t>
            </a:r>
            <a:r>
              <a:rPr lang="nl-NL" noProof="0" dirty="0" err="1" smtClean="0"/>
              <a:t>pour</a:t>
            </a:r>
            <a:r>
              <a:rPr lang="nl-NL" noProof="0" dirty="0" smtClean="0"/>
              <a:t> </a:t>
            </a:r>
            <a:r>
              <a:rPr lang="nl-NL" noProof="0" dirty="0" err="1" smtClean="0"/>
              <a:t>modifier</a:t>
            </a:r>
            <a:r>
              <a:rPr lang="nl-NL" noProof="0" dirty="0" smtClean="0"/>
              <a:t> les </a:t>
            </a:r>
            <a:r>
              <a:rPr lang="nl-NL" noProof="0" dirty="0" err="1" smtClean="0"/>
              <a:t>styles</a:t>
            </a:r>
            <a:r>
              <a:rPr lang="nl-NL" noProof="0" dirty="0" smtClean="0"/>
              <a:t> du </a:t>
            </a:r>
            <a:r>
              <a:rPr lang="nl-NL" noProof="0" dirty="0" err="1" smtClean="0"/>
              <a:t>texte</a:t>
            </a:r>
            <a:r>
              <a:rPr lang="nl-NL" noProof="0" dirty="0" smtClean="0"/>
              <a:t> du </a:t>
            </a:r>
            <a:r>
              <a:rPr lang="nl-NL" noProof="0" dirty="0" err="1" smtClean="0"/>
              <a:t>masque</a:t>
            </a:r>
            <a:endParaRPr lang="nl-NL" noProof="0" dirty="0" smtClean="0"/>
          </a:p>
          <a:p>
            <a:pPr lvl="1"/>
            <a:r>
              <a:rPr lang="nl-NL" noProof="0" dirty="0" err="1" smtClean="0"/>
              <a:t>Deuxième</a:t>
            </a:r>
            <a:r>
              <a:rPr lang="nl-NL" noProof="0" dirty="0" smtClean="0"/>
              <a:t> niveau</a:t>
            </a:r>
          </a:p>
          <a:p>
            <a:pPr lvl="2"/>
            <a:r>
              <a:rPr lang="nl-NL" noProof="0" dirty="0" err="1" smtClean="0"/>
              <a:t>Troisième</a:t>
            </a:r>
            <a:r>
              <a:rPr lang="nl-NL" noProof="0" dirty="0" smtClean="0"/>
              <a:t> niveau</a:t>
            </a:r>
          </a:p>
          <a:p>
            <a:pPr lvl="3"/>
            <a:r>
              <a:rPr lang="nl-NL" noProof="0" dirty="0" err="1" smtClean="0"/>
              <a:t>Quatrième</a:t>
            </a:r>
            <a:r>
              <a:rPr lang="nl-NL" noProof="0" dirty="0" smtClean="0"/>
              <a:t> niveau</a:t>
            </a:r>
          </a:p>
          <a:p>
            <a:pPr lvl="4"/>
            <a:r>
              <a:rPr lang="nl-NL" noProof="0" dirty="0" err="1" smtClean="0"/>
              <a:t>Cinquième</a:t>
            </a:r>
            <a:r>
              <a:rPr lang="nl-NL" noProof="0" dirty="0" smtClean="0"/>
              <a:t> niveau</a:t>
            </a:r>
            <a:endParaRPr lang="nl-NL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0" smtClean="0"/>
              <a:t>Cliquez pour modifier les styles du texte du masque</a:t>
            </a:r>
          </a:p>
          <a:p>
            <a:pPr lvl="1"/>
            <a:r>
              <a:rPr lang="nl-NL" noProof="0" smtClean="0"/>
              <a:t>Deuxième niveau</a:t>
            </a:r>
          </a:p>
          <a:p>
            <a:pPr lvl="2"/>
            <a:r>
              <a:rPr lang="nl-NL" noProof="0" smtClean="0"/>
              <a:t>Troisième niveau</a:t>
            </a:r>
          </a:p>
          <a:p>
            <a:pPr lvl="3"/>
            <a:r>
              <a:rPr lang="nl-NL" noProof="0" smtClean="0"/>
              <a:t>Quatrième niveau</a:t>
            </a:r>
          </a:p>
          <a:p>
            <a:pPr lvl="4"/>
            <a:r>
              <a:rPr lang="nl-NL" noProof="0" smtClean="0"/>
              <a:t>Cinquième niveau</a:t>
            </a:r>
            <a:endParaRPr lang="nl-NL" noProof="0"/>
          </a:p>
        </p:txBody>
      </p:sp>
      <p:pic>
        <p:nvPicPr>
          <p:cNvPr id="8" name="Afbeelding 8" descr="RASsssrgb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42296" y="404664"/>
            <a:ext cx="2250184" cy="7236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676456" y="314096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23ACC6D-B14E-4A92-88AD-CE168BBF95D7}" type="slidenum">
              <a:rPr lang="nl-NL" sz="1200" noProof="0" smtClean="0"/>
              <a:pPr/>
              <a:t>‹nr.›</a:t>
            </a:fld>
            <a:endParaRPr lang="nl-NL" sz="1200" noProof="0"/>
          </a:p>
        </p:txBody>
      </p:sp>
      <p:sp>
        <p:nvSpPr>
          <p:cNvPr id="11" name="Tekstvak 16"/>
          <p:cNvSpPr txBox="1"/>
          <p:nvPr userDrawn="1"/>
        </p:nvSpPr>
        <p:spPr>
          <a:xfrm>
            <a:off x="251520" y="6381329"/>
            <a:ext cx="338437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RAS </a:t>
            </a:r>
            <a:r>
              <a:rPr lang="nl-NL" sz="1200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bvba-sprl,</a:t>
            </a:r>
            <a:r>
              <a:rPr lang="nl-NL" sz="1200" b="1" baseline="0" noProof="0" smtClean="0">
                <a:solidFill>
                  <a:srgbClr val="132B55"/>
                </a:solidFill>
                <a:latin typeface="Arial Narrow"/>
                <a:cs typeface="Arial Narrow"/>
              </a:rPr>
              <a:t> </a:t>
            </a:r>
            <a:r>
              <a:rPr lang="nl-NL" sz="1200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Brugsesteenweg 257, 8500 Kortrijk </a:t>
            </a:r>
            <a:r>
              <a:rPr lang="nl-NL" sz="1200" b="1" baseline="0" noProof="0" smtClean="0">
                <a:solidFill>
                  <a:srgbClr val="CD202C"/>
                </a:solidFill>
                <a:latin typeface="Arial Narrow"/>
                <a:cs typeface="Arial Narrow"/>
              </a:rPr>
              <a:t> I</a:t>
            </a:r>
            <a:endParaRPr lang="nl-NL" sz="1200" noProof="0" smtClean="0">
              <a:solidFill>
                <a:srgbClr val="004269"/>
              </a:solidFill>
            </a:endParaRPr>
          </a:p>
          <a:p>
            <a:endParaRPr lang="nl-NL" sz="1200" baseline="0" noProof="0">
              <a:solidFill>
                <a:srgbClr val="003C69"/>
              </a:solidFill>
              <a:latin typeface="Arial Narrow"/>
              <a:cs typeface="Arial Narrow"/>
            </a:endParaRP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60576" y="638132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4269"/>
                </a:solidFill>
                <a:latin typeface="Arial Narrow" pitchFamily="34" charset="0"/>
              </a:defRPr>
            </a:lvl1pPr>
          </a:lstStyle>
          <a:p>
            <a:r>
              <a:rPr lang="nl-NL" noProof="0" smtClean="0"/>
              <a:t>voettekst</a:t>
            </a:r>
            <a:endParaRPr lang="nl-NL" noProof="0"/>
          </a:p>
        </p:txBody>
      </p:sp>
      <p:sp>
        <p:nvSpPr>
          <p:cNvPr id="9" name="Tekstvak 16"/>
          <p:cNvSpPr txBox="1"/>
          <p:nvPr userDrawn="1"/>
        </p:nvSpPr>
        <p:spPr>
          <a:xfrm>
            <a:off x="251520" y="6381329"/>
            <a:ext cx="33843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RAS </a:t>
            </a:r>
            <a:r>
              <a:rPr lang="nl-NL" sz="1200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bvba-sprl,</a:t>
            </a:r>
            <a:r>
              <a:rPr lang="nl-NL" sz="1200" b="1" baseline="0" noProof="0" smtClean="0">
                <a:solidFill>
                  <a:srgbClr val="132B55"/>
                </a:solidFill>
                <a:latin typeface="Arial Narrow"/>
                <a:cs typeface="Arial Narrow"/>
              </a:rPr>
              <a:t> </a:t>
            </a:r>
            <a:r>
              <a:rPr lang="nl-NL" sz="1200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Brugsesteenweg 257, 8500 Kortrijk </a:t>
            </a:r>
            <a:r>
              <a:rPr lang="nl-NL" sz="1200" b="1" baseline="0" noProof="0" smtClean="0">
                <a:solidFill>
                  <a:srgbClr val="CD202C"/>
                </a:solidFill>
                <a:latin typeface="Arial Narrow"/>
                <a:cs typeface="Arial Narrow"/>
              </a:rPr>
              <a:t> </a:t>
            </a:r>
            <a:r>
              <a:rPr lang="nl-NL" sz="1200" b="1" baseline="0" noProof="0" smtClean="0">
                <a:solidFill>
                  <a:srgbClr val="C00000"/>
                </a:solidFill>
                <a:latin typeface="Arial Narrow"/>
                <a:cs typeface="Arial Narrow"/>
              </a:rPr>
              <a:t>I</a:t>
            </a:r>
            <a:endParaRPr lang="nl-NL" sz="1200" noProof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smtClean="0"/>
              <a:t>Cliquez pour modifier le style du titre</a:t>
            </a:r>
            <a:endParaRPr lang="nl-NL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noProof="0" smtClean="0"/>
              <a:t>Cliquez pour modifier les styles du texte du masque</a:t>
            </a:r>
          </a:p>
          <a:p>
            <a:pPr lvl="1"/>
            <a:r>
              <a:rPr lang="nl-NL" noProof="0" smtClean="0"/>
              <a:t>Deuxième niveau</a:t>
            </a:r>
          </a:p>
          <a:p>
            <a:pPr lvl="2"/>
            <a:r>
              <a:rPr lang="nl-NL" noProof="0" smtClean="0"/>
              <a:t>Troisième niveau</a:t>
            </a:r>
          </a:p>
          <a:p>
            <a:pPr lvl="3"/>
            <a:r>
              <a:rPr lang="nl-NL" noProof="0" smtClean="0"/>
              <a:t>Quatrième niveau</a:t>
            </a:r>
          </a:p>
          <a:p>
            <a:pPr lvl="4"/>
            <a:r>
              <a:rPr lang="nl-NL" noProof="0" smtClean="0"/>
              <a:t>Cinquième niveau</a:t>
            </a:r>
            <a:endParaRPr lang="nl-NL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noProof="0" smtClean="0"/>
              <a:t>Cliquez pour modifier les styles du texte du masque</a:t>
            </a:r>
          </a:p>
          <a:p>
            <a:pPr lvl="1"/>
            <a:r>
              <a:rPr lang="nl-NL" noProof="0" smtClean="0"/>
              <a:t>Deuxième niveau</a:t>
            </a:r>
          </a:p>
          <a:p>
            <a:pPr lvl="2"/>
            <a:r>
              <a:rPr lang="nl-NL" noProof="0" smtClean="0"/>
              <a:t>Troisième niveau</a:t>
            </a:r>
          </a:p>
          <a:p>
            <a:pPr lvl="3"/>
            <a:r>
              <a:rPr lang="nl-NL" noProof="0" smtClean="0"/>
              <a:t>Quatrième niveau</a:t>
            </a:r>
          </a:p>
          <a:p>
            <a:pPr lvl="4"/>
            <a:r>
              <a:rPr lang="nl-NL" noProof="0" smtClean="0"/>
              <a:t>Cinquième niveau</a:t>
            </a:r>
            <a:endParaRPr lang="nl-NL" noProof="0"/>
          </a:p>
        </p:txBody>
      </p:sp>
      <p:pic>
        <p:nvPicPr>
          <p:cNvPr id="10" name="Afbeelding 8" descr="RASsssrgb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42296" y="404664"/>
            <a:ext cx="2250184" cy="7236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676456" y="314096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23ACC6D-B14E-4A92-88AD-CE168BBF95D7}" type="slidenum">
              <a:rPr lang="nl-NL" sz="1200" noProof="0" smtClean="0"/>
              <a:pPr/>
              <a:t>‹nr.›</a:t>
            </a:fld>
            <a:endParaRPr lang="nl-NL" sz="1200" noProof="0"/>
          </a:p>
        </p:txBody>
      </p:sp>
      <p:sp>
        <p:nvSpPr>
          <p:cNvPr id="13" name="Tekstvak 16"/>
          <p:cNvSpPr txBox="1"/>
          <p:nvPr userDrawn="1"/>
        </p:nvSpPr>
        <p:spPr>
          <a:xfrm>
            <a:off x="251520" y="6381329"/>
            <a:ext cx="338437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RAS </a:t>
            </a:r>
            <a:r>
              <a:rPr lang="nl-NL" sz="1200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bvba-sprl,</a:t>
            </a:r>
            <a:r>
              <a:rPr lang="nl-NL" sz="1200" b="1" baseline="0" noProof="0" smtClean="0">
                <a:solidFill>
                  <a:srgbClr val="132B55"/>
                </a:solidFill>
                <a:latin typeface="Arial Narrow"/>
                <a:cs typeface="Arial Narrow"/>
              </a:rPr>
              <a:t> </a:t>
            </a:r>
            <a:r>
              <a:rPr lang="nl-NL" sz="1200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Brugsesteenweg 257, 8500 Kortrijk </a:t>
            </a:r>
            <a:r>
              <a:rPr lang="nl-NL" sz="1200" b="1" baseline="0" noProof="0" smtClean="0">
                <a:solidFill>
                  <a:srgbClr val="CD202C"/>
                </a:solidFill>
                <a:latin typeface="Arial Narrow"/>
                <a:cs typeface="Arial Narrow"/>
              </a:rPr>
              <a:t> I</a:t>
            </a:r>
            <a:endParaRPr lang="nl-NL" sz="1200" noProof="0" smtClean="0">
              <a:solidFill>
                <a:srgbClr val="004269"/>
              </a:solidFill>
            </a:endParaRPr>
          </a:p>
          <a:p>
            <a:endParaRPr lang="nl-NL" sz="1200" baseline="0" noProof="0">
              <a:solidFill>
                <a:srgbClr val="003C69"/>
              </a:solidFill>
              <a:latin typeface="Arial Narrow"/>
              <a:cs typeface="Arial Narrow"/>
            </a:endParaRP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260576" y="638132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4269"/>
                </a:solidFill>
                <a:latin typeface="Arial Narrow" pitchFamily="34" charset="0"/>
              </a:defRPr>
            </a:lvl1pPr>
          </a:lstStyle>
          <a:p>
            <a:r>
              <a:rPr lang="nl-NL" noProof="0" smtClean="0"/>
              <a:t>voettekst</a:t>
            </a:r>
            <a:endParaRPr lang="nl-NL" noProof="0"/>
          </a:p>
        </p:txBody>
      </p:sp>
      <p:sp>
        <p:nvSpPr>
          <p:cNvPr id="12" name="Tekstvak 16"/>
          <p:cNvSpPr txBox="1"/>
          <p:nvPr userDrawn="1"/>
        </p:nvSpPr>
        <p:spPr>
          <a:xfrm>
            <a:off x="251520" y="6381329"/>
            <a:ext cx="33843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RAS </a:t>
            </a:r>
            <a:r>
              <a:rPr lang="nl-NL" sz="1200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bvba-sprl,</a:t>
            </a:r>
            <a:r>
              <a:rPr lang="nl-NL" sz="1200" b="1" baseline="0" noProof="0" smtClean="0">
                <a:solidFill>
                  <a:srgbClr val="132B55"/>
                </a:solidFill>
                <a:latin typeface="Arial Narrow"/>
                <a:cs typeface="Arial Narrow"/>
              </a:rPr>
              <a:t> </a:t>
            </a:r>
            <a:r>
              <a:rPr lang="nl-NL" sz="1200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Brugsesteenweg 257, 8500 Kortrijk </a:t>
            </a:r>
            <a:r>
              <a:rPr lang="nl-NL" sz="1200" b="1" baseline="0" noProof="0" smtClean="0">
                <a:solidFill>
                  <a:srgbClr val="CD202C"/>
                </a:solidFill>
                <a:latin typeface="Arial Narrow"/>
                <a:cs typeface="Arial Narrow"/>
              </a:rPr>
              <a:t> </a:t>
            </a:r>
            <a:r>
              <a:rPr lang="nl-NL" sz="1200" b="1" baseline="0" noProof="0" smtClean="0">
                <a:solidFill>
                  <a:srgbClr val="C00000"/>
                </a:solidFill>
                <a:latin typeface="Arial Narrow"/>
                <a:cs typeface="Arial Narrow"/>
              </a:rPr>
              <a:t>I</a:t>
            </a:r>
            <a:endParaRPr lang="nl-NL" sz="1200" noProof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err="1" smtClean="0"/>
              <a:t>Cliquez</a:t>
            </a:r>
            <a:r>
              <a:rPr lang="nl-NL" noProof="0" dirty="0" smtClean="0"/>
              <a:t> </a:t>
            </a:r>
            <a:r>
              <a:rPr lang="nl-NL" noProof="0" dirty="0" err="1" smtClean="0"/>
              <a:t>pour</a:t>
            </a:r>
            <a:r>
              <a:rPr lang="nl-NL" noProof="0" dirty="0" smtClean="0"/>
              <a:t> </a:t>
            </a:r>
            <a:r>
              <a:rPr lang="nl-NL" noProof="0" dirty="0" err="1" smtClean="0"/>
              <a:t>modifier</a:t>
            </a:r>
            <a:r>
              <a:rPr lang="nl-NL" noProof="0" dirty="0" smtClean="0"/>
              <a:t> </a:t>
            </a:r>
            <a:r>
              <a:rPr lang="nl-NL" noProof="0" dirty="0" err="1" smtClean="0"/>
              <a:t>le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</a:t>
            </a:r>
            <a:r>
              <a:rPr lang="nl-NL" noProof="0" dirty="0" smtClean="0"/>
              <a:t> du </a:t>
            </a:r>
            <a:r>
              <a:rPr lang="nl-NL" noProof="0" dirty="0" err="1" smtClean="0"/>
              <a:t>titre</a:t>
            </a:r>
            <a:endParaRPr lang="nl-NL" noProof="0" dirty="0"/>
          </a:p>
        </p:txBody>
      </p:sp>
      <p:pic>
        <p:nvPicPr>
          <p:cNvPr id="6" name="Afbeelding 8" descr="RASsssrgb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42296" y="404664"/>
            <a:ext cx="2250184" cy="7236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8685220" y="314096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23ACC6D-B14E-4A92-88AD-CE168BBF95D7}" type="slidenum">
              <a:rPr lang="nl-NL" sz="1200" noProof="0" smtClean="0">
                <a:solidFill>
                  <a:srgbClr val="004269"/>
                </a:solidFill>
              </a:rPr>
              <a:pPr/>
              <a:t>‹nr.›</a:t>
            </a:fld>
            <a:endParaRPr lang="nl-NL" sz="1200" noProof="0" dirty="0">
              <a:solidFill>
                <a:srgbClr val="004269"/>
              </a:solidFill>
            </a:endParaRPr>
          </a:p>
        </p:txBody>
      </p:sp>
      <p:sp>
        <p:nvSpPr>
          <p:cNvPr id="9" name="Tekstvak 16"/>
          <p:cNvSpPr txBox="1"/>
          <p:nvPr userDrawn="1"/>
        </p:nvSpPr>
        <p:spPr>
          <a:xfrm>
            <a:off x="251520" y="6381329"/>
            <a:ext cx="338437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RAS </a:t>
            </a:r>
            <a:r>
              <a:rPr lang="nl-NL" sz="1200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bvba-sprl,</a:t>
            </a:r>
            <a:r>
              <a:rPr lang="nl-NL" sz="1200" b="1" baseline="0" noProof="0" smtClean="0">
                <a:solidFill>
                  <a:srgbClr val="132B55"/>
                </a:solidFill>
                <a:latin typeface="Arial Narrow"/>
                <a:cs typeface="Arial Narrow"/>
              </a:rPr>
              <a:t> </a:t>
            </a:r>
            <a:r>
              <a:rPr lang="nl-NL" sz="1200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Brugsesteenweg 257, 8500 Kortrijk </a:t>
            </a:r>
            <a:r>
              <a:rPr lang="nl-NL" sz="1200" b="1" baseline="0" noProof="0" smtClean="0">
                <a:solidFill>
                  <a:srgbClr val="CD202C"/>
                </a:solidFill>
                <a:latin typeface="Arial Narrow"/>
                <a:cs typeface="Arial Narrow"/>
              </a:rPr>
              <a:t> I</a:t>
            </a:r>
            <a:endParaRPr lang="nl-NL" sz="1200" noProof="0" smtClean="0">
              <a:solidFill>
                <a:srgbClr val="004269"/>
              </a:solidFill>
            </a:endParaRPr>
          </a:p>
          <a:p>
            <a:endParaRPr lang="nl-NL" sz="1200" baseline="0" noProof="0">
              <a:solidFill>
                <a:srgbClr val="003C69"/>
              </a:solidFill>
              <a:latin typeface="Arial Narrow"/>
              <a:cs typeface="Arial Narrow"/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60576" y="638132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4269"/>
                </a:solidFill>
                <a:latin typeface="Arial Narrow" pitchFamily="34" charset="0"/>
              </a:defRPr>
            </a:lvl1pPr>
          </a:lstStyle>
          <a:p>
            <a:r>
              <a:rPr lang="nl-NL" noProof="0" smtClean="0"/>
              <a:t>voettekst</a:t>
            </a:r>
            <a:endParaRPr lang="nl-NL" noProof="0"/>
          </a:p>
        </p:txBody>
      </p:sp>
      <p:sp>
        <p:nvSpPr>
          <p:cNvPr id="8" name="Tekstvak 16"/>
          <p:cNvSpPr txBox="1"/>
          <p:nvPr userDrawn="1"/>
        </p:nvSpPr>
        <p:spPr>
          <a:xfrm>
            <a:off x="251520" y="6381329"/>
            <a:ext cx="33843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RAS </a:t>
            </a:r>
            <a:r>
              <a:rPr lang="nl-NL" sz="1200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bvba-sprl,</a:t>
            </a:r>
            <a:r>
              <a:rPr lang="nl-NL" sz="1200" b="1" baseline="0" noProof="0" smtClean="0">
                <a:solidFill>
                  <a:srgbClr val="132B55"/>
                </a:solidFill>
                <a:latin typeface="Arial Narrow"/>
                <a:cs typeface="Arial Narrow"/>
              </a:rPr>
              <a:t> </a:t>
            </a:r>
            <a:r>
              <a:rPr lang="nl-NL" sz="1200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Brugsesteenweg 257, 8500 Kortrijk </a:t>
            </a:r>
            <a:r>
              <a:rPr lang="nl-NL" sz="1200" b="1" baseline="0" noProof="0" smtClean="0">
                <a:solidFill>
                  <a:srgbClr val="CD202C"/>
                </a:solidFill>
                <a:latin typeface="Arial Narrow"/>
                <a:cs typeface="Arial Narrow"/>
              </a:rPr>
              <a:t> </a:t>
            </a:r>
            <a:r>
              <a:rPr lang="nl-NL" sz="1200" b="1" baseline="0" noProof="0" smtClean="0">
                <a:solidFill>
                  <a:srgbClr val="C00000"/>
                </a:solidFill>
                <a:latin typeface="Arial Narrow"/>
                <a:cs typeface="Arial Narrow"/>
              </a:rPr>
              <a:t>I</a:t>
            </a:r>
            <a:endParaRPr lang="nl-NL" sz="1200" noProof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8" descr="RASsssrgb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42296" y="404664"/>
            <a:ext cx="2250184" cy="72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nl-NL" noProof="0" dirty="0" err="1" smtClean="0"/>
              <a:t>Cliquez</a:t>
            </a:r>
            <a:r>
              <a:rPr lang="nl-NL" noProof="0" dirty="0" smtClean="0"/>
              <a:t> </a:t>
            </a:r>
            <a:r>
              <a:rPr lang="nl-NL" noProof="0" dirty="0" err="1" smtClean="0"/>
              <a:t>pour</a:t>
            </a:r>
            <a:r>
              <a:rPr lang="nl-NL" noProof="0" dirty="0" smtClean="0"/>
              <a:t> </a:t>
            </a:r>
            <a:r>
              <a:rPr lang="nl-NL" noProof="0" dirty="0" err="1" smtClean="0"/>
              <a:t>modifier</a:t>
            </a:r>
            <a:r>
              <a:rPr lang="nl-NL" noProof="0" dirty="0" smtClean="0"/>
              <a:t> </a:t>
            </a:r>
            <a:r>
              <a:rPr lang="nl-NL" noProof="0" dirty="0" err="1" smtClean="0"/>
              <a:t>le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</a:t>
            </a:r>
            <a:r>
              <a:rPr lang="nl-NL" noProof="0" dirty="0" smtClean="0"/>
              <a:t> du </a:t>
            </a:r>
            <a:r>
              <a:rPr lang="nl-NL" noProof="0" dirty="0" err="1" smtClean="0"/>
              <a:t>titre</a:t>
            </a:r>
            <a:endParaRPr lang="nl-NL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noProof="0" dirty="0" err="1" smtClean="0"/>
              <a:t>Cliquez</a:t>
            </a:r>
            <a:r>
              <a:rPr lang="nl-NL" noProof="0" dirty="0" smtClean="0"/>
              <a:t> </a:t>
            </a:r>
            <a:r>
              <a:rPr lang="nl-NL" noProof="0" dirty="0" err="1" smtClean="0"/>
              <a:t>pour</a:t>
            </a:r>
            <a:r>
              <a:rPr lang="nl-NL" noProof="0" dirty="0" smtClean="0"/>
              <a:t> </a:t>
            </a:r>
            <a:r>
              <a:rPr lang="nl-NL" noProof="0" dirty="0" err="1" smtClean="0"/>
              <a:t>modifier</a:t>
            </a:r>
            <a:r>
              <a:rPr lang="nl-NL" noProof="0" dirty="0" smtClean="0"/>
              <a:t> les </a:t>
            </a:r>
            <a:r>
              <a:rPr lang="nl-NL" noProof="0" dirty="0" err="1" smtClean="0"/>
              <a:t>styles</a:t>
            </a:r>
            <a:r>
              <a:rPr lang="nl-NL" noProof="0" dirty="0" smtClean="0"/>
              <a:t> du </a:t>
            </a:r>
            <a:r>
              <a:rPr lang="nl-NL" noProof="0" dirty="0" err="1" smtClean="0"/>
              <a:t>texte</a:t>
            </a:r>
            <a:r>
              <a:rPr lang="nl-NL" noProof="0" dirty="0" smtClean="0"/>
              <a:t> du </a:t>
            </a:r>
            <a:r>
              <a:rPr lang="nl-NL" noProof="0" dirty="0" err="1" smtClean="0"/>
              <a:t>masque</a:t>
            </a:r>
            <a:endParaRPr lang="nl-NL" noProof="0" dirty="0" smtClean="0"/>
          </a:p>
          <a:p>
            <a:pPr lvl="1"/>
            <a:r>
              <a:rPr lang="nl-NL" noProof="0" dirty="0" err="1" smtClean="0"/>
              <a:t>Deuxième</a:t>
            </a:r>
            <a:r>
              <a:rPr lang="nl-NL" noProof="0" dirty="0" smtClean="0"/>
              <a:t> niveau</a:t>
            </a:r>
          </a:p>
          <a:p>
            <a:pPr lvl="2"/>
            <a:r>
              <a:rPr lang="nl-NL" noProof="0" dirty="0" err="1" smtClean="0"/>
              <a:t>Troisième</a:t>
            </a:r>
            <a:r>
              <a:rPr lang="nl-NL" noProof="0" dirty="0" smtClean="0"/>
              <a:t> niveau</a:t>
            </a:r>
          </a:p>
          <a:p>
            <a:pPr lvl="3"/>
            <a:r>
              <a:rPr lang="nl-NL" noProof="0" dirty="0" err="1" smtClean="0"/>
              <a:t>Quatrième</a:t>
            </a:r>
            <a:r>
              <a:rPr lang="nl-NL" noProof="0" dirty="0" smtClean="0"/>
              <a:t> niveau</a:t>
            </a:r>
          </a:p>
          <a:p>
            <a:pPr lvl="4"/>
            <a:r>
              <a:rPr lang="nl-NL" noProof="0" dirty="0" err="1" smtClean="0"/>
              <a:t>Cinquième</a:t>
            </a:r>
            <a:r>
              <a:rPr lang="nl-NL" noProof="0" dirty="0" smtClean="0"/>
              <a:t> niveau</a:t>
            </a:r>
            <a:endParaRPr lang="nl-NL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noProof="0" dirty="0" err="1" smtClean="0"/>
              <a:t>Cliquez</a:t>
            </a:r>
            <a:r>
              <a:rPr lang="nl-NL" noProof="0" dirty="0" smtClean="0"/>
              <a:t> </a:t>
            </a:r>
            <a:r>
              <a:rPr lang="nl-NL" noProof="0" dirty="0" err="1" smtClean="0"/>
              <a:t>pour</a:t>
            </a:r>
            <a:r>
              <a:rPr lang="nl-NL" noProof="0" dirty="0" smtClean="0"/>
              <a:t> </a:t>
            </a:r>
            <a:r>
              <a:rPr lang="nl-NL" noProof="0" dirty="0" err="1" smtClean="0"/>
              <a:t>modifier</a:t>
            </a:r>
            <a:r>
              <a:rPr lang="nl-NL" noProof="0" dirty="0" smtClean="0"/>
              <a:t> les </a:t>
            </a:r>
            <a:r>
              <a:rPr lang="nl-NL" noProof="0" dirty="0" err="1" smtClean="0"/>
              <a:t>styles</a:t>
            </a:r>
            <a:r>
              <a:rPr lang="nl-NL" noProof="0" dirty="0" smtClean="0"/>
              <a:t> du </a:t>
            </a:r>
            <a:r>
              <a:rPr lang="nl-NL" noProof="0" dirty="0" err="1" smtClean="0"/>
              <a:t>texte</a:t>
            </a:r>
            <a:r>
              <a:rPr lang="nl-NL" noProof="0" dirty="0" smtClean="0"/>
              <a:t> du </a:t>
            </a:r>
            <a:r>
              <a:rPr lang="nl-NL" noProof="0" dirty="0" err="1" smtClean="0"/>
              <a:t>masque</a:t>
            </a:r>
            <a:endParaRPr lang="nl-NL" noProof="0" dirty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260576" y="637624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4269"/>
                </a:solidFill>
                <a:latin typeface="Arial Narrow" pitchFamily="34" charset="0"/>
              </a:defRPr>
            </a:lvl1pPr>
          </a:lstStyle>
          <a:p>
            <a:r>
              <a:rPr lang="nl-NL" noProof="0" smtClean="0"/>
              <a:t>voettekst</a:t>
            </a:r>
            <a:endParaRPr lang="nl-NL" noProof="0"/>
          </a:p>
        </p:txBody>
      </p:sp>
      <p:sp>
        <p:nvSpPr>
          <p:cNvPr id="8" name="Tekstvak 16"/>
          <p:cNvSpPr txBox="1"/>
          <p:nvPr userDrawn="1"/>
        </p:nvSpPr>
        <p:spPr>
          <a:xfrm>
            <a:off x="251520" y="6381329"/>
            <a:ext cx="338437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RAS </a:t>
            </a:r>
            <a:r>
              <a:rPr lang="nl-NL" sz="1200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bvba-sprl,</a:t>
            </a:r>
            <a:r>
              <a:rPr lang="nl-NL" sz="1200" b="1" baseline="0" noProof="0" smtClean="0">
                <a:solidFill>
                  <a:srgbClr val="132B55"/>
                </a:solidFill>
                <a:latin typeface="Arial Narrow"/>
                <a:cs typeface="Arial Narrow"/>
              </a:rPr>
              <a:t> </a:t>
            </a:r>
            <a:r>
              <a:rPr lang="nl-NL" sz="1200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Brugsesteenweg 257, 8500 Kortrijk </a:t>
            </a:r>
            <a:r>
              <a:rPr lang="nl-NL" sz="1200" b="1" baseline="0" noProof="0" smtClean="0">
                <a:solidFill>
                  <a:srgbClr val="CD202C"/>
                </a:solidFill>
                <a:latin typeface="Arial Narrow"/>
                <a:cs typeface="Arial Narrow"/>
              </a:rPr>
              <a:t> I</a:t>
            </a:r>
            <a:endParaRPr lang="nl-NL" sz="1200" noProof="0" smtClean="0">
              <a:solidFill>
                <a:srgbClr val="004269"/>
              </a:solidFill>
            </a:endParaRPr>
          </a:p>
          <a:p>
            <a:endParaRPr lang="nl-NL" sz="1200" baseline="0" noProof="0">
              <a:solidFill>
                <a:srgbClr val="003C69"/>
              </a:solidFill>
              <a:latin typeface="Arial Narrow"/>
              <a:cs typeface="Arial Narrow"/>
            </a:endParaRPr>
          </a:p>
        </p:txBody>
      </p:sp>
      <p:sp>
        <p:nvSpPr>
          <p:cNvPr id="9" name="Tekstvak 16"/>
          <p:cNvSpPr txBox="1"/>
          <p:nvPr userDrawn="1"/>
        </p:nvSpPr>
        <p:spPr>
          <a:xfrm>
            <a:off x="251520" y="6381329"/>
            <a:ext cx="33843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RAS </a:t>
            </a:r>
            <a:r>
              <a:rPr lang="nl-NL" sz="1200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bvba-sprl,</a:t>
            </a:r>
            <a:r>
              <a:rPr lang="nl-NL" sz="1200" b="1" baseline="0" noProof="0" smtClean="0">
                <a:solidFill>
                  <a:srgbClr val="132B55"/>
                </a:solidFill>
                <a:latin typeface="Arial Narrow"/>
                <a:cs typeface="Arial Narrow"/>
              </a:rPr>
              <a:t> </a:t>
            </a:r>
            <a:r>
              <a:rPr lang="nl-NL" sz="1200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Brugsesteenweg 257, 8500 Kortrijk </a:t>
            </a:r>
            <a:r>
              <a:rPr lang="nl-NL" sz="1200" b="1" baseline="0" noProof="0" smtClean="0">
                <a:solidFill>
                  <a:srgbClr val="CD202C"/>
                </a:solidFill>
                <a:latin typeface="Arial Narrow"/>
                <a:cs typeface="Arial Narrow"/>
              </a:rPr>
              <a:t> </a:t>
            </a:r>
            <a:r>
              <a:rPr lang="nl-NL" sz="1200" b="1" baseline="0" noProof="0" smtClean="0">
                <a:solidFill>
                  <a:srgbClr val="C00000"/>
                </a:solidFill>
                <a:latin typeface="Arial Narrow"/>
                <a:cs typeface="Arial Narrow"/>
              </a:rPr>
              <a:t>I</a:t>
            </a:r>
            <a:endParaRPr lang="nl-NL" sz="1200" noProof="0" smtClean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685220" y="314096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23ACC6D-B14E-4A92-88AD-CE168BBF95D7}" type="slidenum">
              <a:rPr lang="nl-NL" sz="1200" noProof="0" smtClean="0">
                <a:solidFill>
                  <a:srgbClr val="004269"/>
                </a:solidFill>
              </a:rPr>
              <a:pPr/>
              <a:t>‹nr.›</a:t>
            </a:fld>
            <a:endParaRPr lang="nl-NL" sz="1200" noProof="0" dirty="0">
              <a:solidFill>
                <a:srgbClr val="00426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nl-NL" noProof="0" smtClean="0"/>
              <a:t>Cliquez pour modifier le style du titre</a:t>
            </a:r>
            <a:endParaRPr lang="nl-NL" noProof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noProof="0" smtClean="0"/>
              <a:t>Cliquez pour modifier les styles du texte du masque</a:t>
            </a:r>
          </a:p>
        </p:txBody>
      </p:sp>
      <p:sp>
        <p:nvSpPr>
          <p:cNvPr id="8" name="Tekstvak 16"/>
          <p:cNvSpPr txBox="1"/>
          <p:nvPr userDrawn="1"/>
        </p:nvSpPr>
        <p:spPr>
          <a:xfrm>
            <a:off x="251520" y="6381329"/>
            <a:ext cx="338437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RAS </a:t>
            </a:r>
            <a:r>
              <a:rPr lang="nl-NL" sz="1200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bvba-sprl,</a:t>
            </a:r>
            <a:r>
              <a:rPr lang="nl-NL" sz="1200" b="1" baseline="0" noProof="0" smtClean="0">
                <a:solidFill>
                  <a:srgbClr val="132B55"/>
                </a:solidFill>
                <a:latin typeface="Arial Narrow"/>
                <a:cs typeface="Arial Narrow"/>
              </a:rPr>
              <a:t> </a:t>
            </a:r>
            <a:r>
              <a:rPr lang="nl-NL" sz="1200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Brugsesteenweg 257, 8500 Kortrijk </a:t>
            </a:r>
            <a:r>
              <a:rPr lang="nl-NL" sz="1200" b="1" baseline="0" noProof="0" smtClean="0">
                <a:solidFill>
                  <a:srgbClr val="CD202C"/>
                </a:solidFill>
                <a:latin typeface="Arial Narrow"/>
                <a:cs typeface="Arial Narrow"/>
              </a:rPr>
              <a:t> I</a:t>
            </a:r>
            <a:endParaRPr lang="nl-NL" sz="1200" noProof="0" smtClean="0">
              <a:solidFill>
                <a:srgbClr val="004269"/>
              </a:solidFill>
            </a:endParaRPr>
          </a:p>
          <a:p>
            <a:endParaRPr lang="nl-NL" sz="1200" baseline="0" noProof="0">
              <a:solidFill>
                <a:srgbClr val="003C69"/>
              </a:solidFill>
              <a:latin typeface="Arial Narrow"/>
              <a:cs typeface="Arial Narrow"/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260576" y="637624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4269"/>
                </a:solidFill>
                <a:latin typeface="Arial Narrow" pitchFamily="34" charset="0"/>
              </a:defRPr>
            </a:lvl1pPr>
          </a:lstStyle>
          <a:p>
            <a:r>
              <a:rPr lang="nl-NL" noProof="0" smtClean="0"/>
              <a:t>voettekst</a:t>
            </a:r>
            <a:endParaRPr lang="nl-NL" noProof="0"/>
          </a:p>
        </p:txBody>
      </p:sp>
      <p:sp>
        <p:nvSpPr>
          <p:cNvPr id="10" name="Tekstvak 16"/>
          <p:cNvSpPr txBox="1"/>
          <p:nvPr userDrawn="1"/>
        </p:nvSpPr>
        <p:spPr>
          <a:xfrm>
            <a:off x="251520" y="6381329"/>
            <a:ext cx="33843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RAS </a:t>
            </a:r>
            <a:r>
              <a:rPr lang="nl-NL" sz="1200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bvba-sprl,</a:t>
            </a:r>
            <a:r>
              <a:rPr lang="nl-NL" sz="1200" b="1" baseline="0" noProof="0" smtClean="0">
                <a:solidFill>
                  <a:srgbClr val="132B55"/>
                </a:solidFill>
                <a:latin typeface="Arial Narrow"/>
                <a:cs typeface="Arial Narrow"/>
              </a:rPr>
              <a:t> </a:t>
            </a:r>
            <a:r>
              <a:rPr lang="nl-NL" sz="1200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Brugsesteenweg 257, 8500 Kortrijk </a:t>
            </a:r>
            <a:r>
              <a:rPr lang="nl-NL" sz="1200" b="1" baseline="0" noProof="0" smtClean="0">
                <a:solidFill>
                  <a:srgbClr val="CD202C"/>
                </a:solidFill>
                <a:latin typeface="Arial Narrow"/>
                <a:cs typeface="Arial Narrow"/>
              </a:rPr>
              <a:t> </a:t>
            </a:r>
            <a:r>
              <a:rPr lang="nl-NL" sz="1200" b="1" baseline="0" noProof="0" smtClean="0">
                <a:solidFill>
                  <a:srgbClr val="C00000"/>
                </a:solidFill>
                <a:latin typeface="Arial Narrow"/>
                <a:cs typeface="Arial Narrow"/>
              </a:rPr>
              <a:t>I</a:t>
            </a:r>
            <a:endParaRPr lang="nl-NL" sz="1200" noProof="0" smtClean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685220" y="314096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23ACC6D-B14E-4A92-88AD-CE168BBF95D7}" type="slidenum">
              <a:rPr lang="nl-NL" sz="1200" noProof="0" smtClean="0">
                <a:solidFill>
                  <a:srgbClr val="004269"/>
                </a:solidFill>
              </a:rPr>
              <a:pPr/>
              <a:t>‹nr.›</a:t>
            </a:fld>
            <a:endParaRPr lang="nl-NL" sz="1200" noProof="0" dirty="0">
              <a:solidFill>
                <a:srgbClr val="00426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577098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noProof="0" smtClean="0"/>
              <a:t>Cliquez pour modifier le style du titre</a:t>
            </a:r>
            <a:endParaRPr lang="nl-NL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Cliquez pour modifier les styles du texte du masque</a:t>
            </a:r>
          </a:p>
          <a:p>
            <a:pPr lvl="1"/>
            <a:r>
              <a:rPr lang="nl-NL" noProof="0" smtClean="0"/>
              <a:t>Deuxième niveau</a:t>
            </a:r>
          </a:p>
          <a:p>
            <a:pPr lvl="2"/>
            <a:r>
              <a:rPr lang="nl-NL" noProof="0" smtClean="0"/>
              <a:t>Troisième niveau</a:t>
            </a:r>
          </a:p>
          <a:p>
            <a:pPr lvl="3"/>
            <a:r>
              <a:rPr lang="nl-NL" noProof="0" smtClean="0"/>
              <a:t>Quatrième niveau</a:t>
            </a:r>
          </a:p>
          <a:p>
            <a:pPr lvl="4"/>
            <a:r>
              <a:rPr lang="nl-NL" noProof="0" smtClean="0"/>
              <a:t>Cinquième niveau</a:t>
            </a:r>
            <a:endParaRPr lang="nl-NL" noProof="0"/>
          </a:p>
        </p:txBody>
      </p:sp>
      <p:cxnSp>
        <p:nvCxnSpPr>
          <p:cNvPr id="7" name="Rechte verbindingslijn 15"/>
          <p:cNvCxnSpPr/>
          <p:nvPr userDrawn="1"/>
        </p:nvCxnSpPr>
        <p:spPr>
          <a:xfrm>
            <a:off x="0" y="6814800"/>
            <a:ext cx="9144000" cy="1588"/>
          </a:xfrm>
          <a:prstGeom prst="line">
            <a:avLst/>
          </a:prstGeom>
          <a:ln w="90000">
            <a:solidFill>
              <a:srgbClr val="CD202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kstvak 11"/>
          <p:cNvSpPr txBox="1"/>
          <p:nvPr userDrawn="1"/>
        </p:nvSpPr>
        <p:spPr>
          <a:xfrm>
            <a:off x="6777670" y="6309320"/>
            <a:ext cx="2114810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1800" b="1" baseline="0" noProof="0" smtClean="0">
                <a:solidFill>
                  <a:srgbClr val="003C69"/>
                </a:solidFill>
                <a:latin typeface="Arial Narrow"/>
                <a:cs typeface="Arial Narrow"/>
              </a:rPr>
              <a:t>www.rassecurity.com</a:t>
            </a:r>
            <a:endParaRPr lang="nl-NL" sz="1800" b="1" baseline="0" noProof="0">
              <a:solidFill>
                <a:srgbClr val="003C69"/>
              </a:solidFill>
              <a:latin typeface="Arial Narrow"/>
              <a:cs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4269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536575" indent="-354013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720725" indent="-366713" algn="l" defTabSz="81121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892175" indent="-355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074738" indent="-354013" algn="l" defTabSz="914400" rtl="0" eaLnBrk="1" latinLnBrk="0" hangingPunct="1">
        <a:spcBef>
          <a:spcPct val="20000"/>
        </a:spcBef>
        <a:buFont typeface="Arial" pitchFamily="34" charset="0"/>
        <a:buChar char="»"/>
        <a:tabLst/>
        <a:defRPr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26.png"/><Relationship Id="rId5" Type="http://schemas.openxmlformats.org/officeDocument/2006/relationships/image" Target="../media/image49.png"/><Relationship Id="rId10" Type="http://schemas.openxmlformats.org/officeDocument/2006/relationships/image" Target="../media/image38.jpe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LOB Systems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1" descr="front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2678723" cy="11289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VIR-AC2100 Productcodes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New Security 2012</a:t>
            </a:r>
            <a:endParaRPr lang="nl-NL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1331640" y="1196752"/>
          <a:ext cx="7105128" cy="5168801"/>
        </p:xfrm>
        <a:graphic>
          <a:graphicData uri="http://schemas.openxmlformats.org/drawingml/2006/table">
            <a:tbl>
              <a:tblPr/>
              <a:tblGrid>
                <a:gridCol w="1615285"/>
                <a:gridCol w="2880479"/>
                <a:gridCol w="2609364"/>
              </a:tblGrid>
              <a:tr h="57788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800" b="1" dirty="0">
                          <a:latin typeface="Calibri"/>
                          <a:ea typeface="Times New Roman"/>
                          <a:cs typeface="Times New Roman"/>
                        </a:rPr>
                        <a:t>Productcode</a:t>
                      </a:r>
                      <a:endParaRPr lang="nl-B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800" b="1">
                          <a:latin typeface="Calibri"/>
                          <a:ea typeface="Times New Roman"/>
                          <a:cs typeface="Times New Roman"/>
                        </a:rPr>
                        <a:t>Omschrijving</a:t>
                      </a:r>
                      <a:endParaRPr lang="nl-B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800" b="1">
                          <a:latin typeface="Calibri"/>
                          <a:ea typeface="Times New Roman"/>
                          <a:cs typeface="Times New Roman"/>
                        </a:rPr>
                        <a:t>Foto</a:t>
                      </a:r>
                      <a:endParaRPr lang="nl-B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68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800" dirty="0">
                          <a:latin typeface="Calibri"/>
                          <a:ea typeface="Times New Roman"/>
                          <a:cs typeface="Times New Roman"/>
                        </a:rPr>
                        <a:t>VIR-AC2100SC</a:t>
                      </a:r>
                      <a:endParaRPr lang="nl-B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 dirty="0">
                          <a:latin typeface="Calibri"/>
                          <a:ea typeface="Times New Roman"/>
                          <a:cs typeface="Times New Roman"/>
                        </a:rPr>
                        <a:t>Optische vingerafdruk lezer voorzien van </a:t>
                      </a:r>
                      <a:r>
                        <a:rPr lang="nl-BE" sz="800" dirty="0" err="1">
                          <a:latin typeface="Calibri"/>
                          <a:ea typeface="Times New Roman"/>
                          <a:cs typeface="Times New Roman"/>
                        </a:rPr>
                        <a:t>proximity</a:t>
                      </a:r>
                      <a:r>
                        <a:rPr lang="nl-BE" sz="800" dirty="0">
                          <a:latin typeface="Calibri"/>
                          <a:ea typeface="Times New Roman"/>
                          <a:cs typeface="Times New Roman"/>
                        </a:rPr>
                        <a:t> 13,56 MHZ (Smart Card) lezer met LCD scherm voor binnenopstelling. </a:t>
                      </a:r>
                      <a:r>
                        <a:rPr lang="nl-BE" sz="800" dirty="0" err="1">
                          <a:latin typeface="Calibri"/>
                          <a:ea typeface="Times New Roman"/>
                          <a:cs typeface="Times New Roman"/>
                        </a:rPr>
                        <a:t>Wiegand</a:t>
                      </a:r>
                      <a:r>
                        <a:rPr lang="nl-BE" sz="800" dirty="0">
                          <a:latin typeface="Calibri"/>
                          <a:ea typeface="Times New Roman"/>
                          <a:cs typeface="Times New Roman"/>
                        </a:rPr>
                        <a:t> In of Uit. Voeding 12V/2,5A meegeleverd</a:t>
                      </a:r>
                      <a:endParaRPr lang="nl-BE" sz="800" dirty="0">
                        <a:latin typeface="Bosch Office 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nl-BE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47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800" dirty="0">
                          <a:latin typeface="Calibri"/>
                          <a:ea typeface="Times New Roman"/>
                          <a:cs typeface="Times New Roman"/>
                        </a:rPr>
                        <a:t>VIR-AC2100RF</a:t>
                      </a:r>
                      <a:endParaRPr lang="nl-B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 dirty="0">
                          <a:latin typeface="Calibri"/>
                          <a:ea typeface="Times New Roman"/>
                          <a:cs typeface="Times New Roman"/>
                        </a:rPr>
                        <a:t>Optische vingerafdruk lezer voorzien van </a:t>
                      </a:r>
                      <a:r>
                        <a:rPr lang="nl-BE" sz="800" dirty="0" err="1">
                          <a:latin typeface="Calibri"/>
                          <a:ea typeface="Times New Roman"/>
                          <a:cs typeface="Times New Roman"/>
                        </a:rPr>
                        <a:t>proximity</a:t>
                      </a:r>
                      <a:r>
                        <a:rPr lang="nl-BE" sz="800" dirty="0">
                          <a:latin typeface="Calibri"/>
                          <a:ea typeface="Times New Roman"/>
                          <a:cs typeface="Times New Roman"/>
                        </a:rPr>
                        <a:t> 125 KHZ lezer met LCD scherm voor binnenopstelling. </a:t>
                      </a:r>
                      <a:r>
                        <a:rPr lang="nl-BE" sz="800" dirty="0" err="1">
                          <a:latin typeface="Calibri"/>
                          <a:ea typeface="Times New Roman"/>
                          <a:cs typeface="Times New Roman"/>
                        </a:rPr>
                        <a:t>Wiegand</a:t>
                      </a:r>
                      <a:r>
                        <a:rPr lang="nl-BE" sz="800" dirty="0">
                          <a:latin typeface="Calibri"/>
                          <a:ea typeface="Times New Roman"/>
                          <a:cs typeface="Times New Roman"/>
                        </a:rPr>
                        <a:t> In of Uit. Voeding 12V/2,5A meegeleverd</a:t>
                      </a:r>
                      <a:endParaRPr lang="nl-BE" sz="800" dirty="0">
                        <a:latin typeface="Bosch Office 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nl-BE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5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800" dirty="0">
                          <a:latin typeface="Calibri"/>
                          <a:ea typeface="Times New Roman"/>
                          <a:cs typeface="Times New Roman"/>
                        </a:rPr>
                        <a:t>VIR-LC010</a:t>
                      </a:r>
                      <a:endParaRPr lang="nl-B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 dirty="0">
                          <a:latin typeface="Calibri"/>
                          <a:ea typeface="Times New Roman"/>
                          <a:cs typeface="Times New Roman"/>
                        </a:rPr>
                        <a:t>Aparte deurcontroller voor vingerafdruklezer VIR-AC5000, VIR-AC2100. Voeding 12V/2,5A meegeleverd</a:t>
                      </a:r>
                      <a:endParaRPr lang="nl-BE" sz="800" dirty="0">
                        <a:latin typeface="Bosch Office 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nl-BE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3" descr="Biometric125khzr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844824"/>
            <a:ext cx="800547" cy="1420802"/>
          </a:xfrm>
          <a:prstGeom prst="rect">
            <a:avLst/>
          </a:prstGeom>
          <a:noFill/>
        </p:spPr>
      </p:pic>
      <p:pic>
        <p:nvPicPr>
          <p:cNvPr id="10" name="Picture 3" descr="Biometric125khzr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645024"/>
            <a:ext cx="800547" cy="1420802"/>
          </a:xfrm>
          <a:prstGeom prst="rect">
            <a:avLst/>
          </a:prstGeom>
          <a:noFill/>
        </p:spPr>
      </p:pic>
      <p:pic>
        <p:nvPicPr>
          <p:cNvPr id="11" name="Afbeelding 52" descr="Biometric125khzread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301208"/>
            <a:ext cx="1241425" cy="93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VIR-FOH02 Desktop aanleerlezer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New Security 2012</a:t>
            </a:r>
          </a:p>
          <a:p>
            <a:endParaRPr lang="nl-NL" noProof="0" dirty="0"/>
          </a:p>
        </p:txBody>
      </p:sp>
      <p:graphicFrame>
        <p:nvGraphicFramePr>
          <p:cNvPr id="9" name="Tabel 8"/>
          <p:cNvGraphicFramePr>
            <a:graphicFrameLocks noGrp="1"/>
          </p:cNvGraphicFramePr>
          <p:nvPr/>
        </p:nvGraphicFramePr>
        <p:xfrm>
          <a:off x="971600" y="1196752"/>
          <a:ext cx="7416825" cy="4932546"/>
        </p:xfrm>
        <a:graphic>
          <a:graphicData uri="http://schemas.openxmlformats.org/drawingml/2006/table">
            <a:tbl>
              <a:tblPr/>
              <a:tblGrid>
                <a:gridCol w="1686147"/>
                <a:gridCol w="3006842"/>
                <a:gridCol w="2723836"/>
              </a:tblGrid>
              <a:tr h="44504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800" b="1" dirty="0">
                          <a:latin typeface="Calibri"/>
                          <a:ea typeface="Times New Roman"/>
                          <a:cs typeface="Times New Roman"/>
                        </a:rPr>
                        <a:t>Productcode</a:t>
                      </a:r>
                      <a:endParaRPr lang="nl-B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53" marR="67153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800" b="1">
                          <a:latin typeface="Calibri"/>
                          <a:ea typeface="Times New Roman"/>
                          <a:cs typeface="Times New Roman"/>
                        </a:rPr>
                        <a:t>Omschrijving</a:t>
                      </a:r>
                      <a:endParaRPr lang="nl-B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53" marR="67153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800" b="1">
                          <a:latin typeface="Calibri"/>
                          <a:ea typeface="Times New Roman"/>
                          <a:cs typeface="Times New Roman"/>
                        </a:rPr>
                        <a:t>Foto</a:t>
                      </a:r>
                      <a:endParaRPr lang="nl-B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53" marR="67153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41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800" dirty="0">
                          <a:latin typeface="Calibri"/>
                          <a:ea typeface="Times New Roman"/>
                          <a:cs typeface="Times New Roman"/>
                        </a:rPr>
                        <a:t>VIR-FOH02</a:t>
                      </a:r>
                      <a:endParaRPr lang="nl-B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53" marR="67153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 dirty="0">
                          <a:latin typeface="Calibri"/>
                          <a:ea typeface="Times New Roman"/>
                          <a:cs typeface="Times New Roman"/>
                        </a:rPr>
                        <a:t>USB Desktop vingerafdruklezer</a:t>
                      </a:r>
                      <a:endParaRPr lang="nl-BE" sz="800" dirty="0">
                        <a:latin typeface="Bosch Office Sans"/>
                        <a:ea typeface="Times New Roman"/>
                        <a:cs typeface="Times New Roman"/>
                      </a:endParaRPr>
                    </a:p>
                  </a:txBody>
                  <a:tcPr marL="67153" marR="67153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nl-BE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53" marR="67153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54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800">
                          <a:latin typeface="Calibri"/>
                          <a:ea typeface="Times New Roman"/>
                          <a:cs typeface="Times New Roman"/>
                        </a:rPr>
                        <a:t>VIR-FOH02RF</a:t>
                      </a:r>
                      <a:endParaRPr lang="nl-B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53" marR="67153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 dirty="0">
                          <a:latin typeface="Calibri"/>
                          <a:ea typeface="Times New Roman"/>
                          <a:cs typeface="Times New Roman"/>
                        </a:rPr>
                        <a:t>USB Desktop vingerafdruklezer met 125Khz </a:t>
                      </a:r>
                      <a:r>
                        <a:rPr lang="nl-BE" sz="800" dirty="0" err="1">
                          <a:latin typeface="Calibri"/>
                          <a:ea typeface="Times New Roman"/>
                          <a:cs typeface="Times New Roman"/>
                        </a:rPr>
                        <a:t>proximity</a:t>
                      </a:r>
                      <a:r>
                        <a:rPr lang="nl-BE" sz="800" dirty="0">
                          <a:latin typeface="Calibri"/>
                          <a:ea typeface="Times New Roman"/>
                          <a:cs typeface="Times New Roman"/>
                        </a:rPr>
                        <a:t> lezer</a:t>
                      </a:r>
                      <a:endParaRPr lang="nl-BE" sz="800" dirty="0">
                        <a:latin typeface="Bosch Office Sans"/>
                        <a:ea typeface="Times New Roman"/>
                        <a:cs typeface="Times New Roman"/>
                      </a:endParaRPr>
                    </a:p>
                  </a:txBody>
                  <a:tcPr marL="67153" marR="67153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nl-BE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53" marR="67153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54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800">
                          <a:latin typeface="Calibri"/>
                          <a:ea typeface="Times New Roman"/>
                          <a:cs typeface="Times New Roman"/>
                        </a:rPr>
                        <a:t>VIR-FOH02SC</a:t>
                      </a:r>
                      <a:endParaRPr lang="nl-B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53" marR="67153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latin typeface="Calibri"/>
                          <a:ea typeface="Times New Roman"/>
                          <a:cs typeface="Times New Roman"/>
                        </a:rPr>
                        <a:t>USB Desktop vingerafdruklezer met 13.56Mhz Smart Card (Mifare) lezer</a:t>
                      </a:r>
                      <a:endParaRPr lang="nl-BE" sz="800">
                        <a:latin typeface="Bosch Office Sans"/>
                        <a:ea typeface="Times New Roman"/>
                        <a:cs typeface="Times New Roman"/>
                      </a:endParaRPr>
                    </a:p>
                  </a:txBody>
                  <a:tcPr marL="67153" marR="67153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nl-BE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53" marR="67153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3" descr="FOH02x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916832"/>
            <a:ext cx="715963" cy="784225"/>
          </a:xfrm>
          <a:prstGeom prst="rect">
            <a:avLst/>
          </a:prstGeom>
          <a:noFill/>
        </p:spPr>
      </p:pic>
      <p:pic>
        <p:nvPicPr>
          <p:cNvPr id="11" name="Afbeelding 14" descr="FOH02x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127578"/>
            <a:ext cx="936104" cy="975540"/>
          </a:xfrm>
          <a:prstGeom prst="rect">
            <a:avLst/>
          </a:prstGeom>
          <a:noFill/>
        </p:spPr>
      </p:pic>
      <p:pic>
        <p:nvPicPr>
          <p:cNvPr id="12" name="Afbeelding 14" descr="FOH02x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797152"/>
            <a:ext cx="936104" cy="975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770984" cy="720080"/>
          </a:xfrm>
        </p:spPr>
        <p:txBody>
          <a:bodyPr/>
          <a:lstStyle/>
          <a:p>
            <a:r>
              <a:rPr lang="nl-BE" dirty="0" smtClean="0"/>
              <a:t>VIR-AC-F100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New Security 2013</a:t>
            </a:r>
          </a:p>
          <a:p>
            <a:endParaRPr lang="nl-NL" noProof="0" dirty="0"/>
          </a:p>
        </p:txBody>
      </p:sp>
      <p:pic>
        <p:nvPicPr>
          <p:cNvPr id="5" name="Picture 11" descr="120320-2차 워킹 목업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2834502" cy="53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3059832" y="1772816"/>
            <a:ext cx="577098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Convergence</a:t>
            </a:r>
            <a:r>
              <a:rPr kumimoji="0" lang="nl-B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of </a:t>
            </a:r>
            <a:r>
              <a:rPr kumimoji="0" lang="nl-B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Biometric</a:t>
            </a:r>
            <a:r>
              <a:rPr kumimoji="0" lang="nl-B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Access </a:t>
            </a:r>
            <a:r>
              <a:rPr kumimoji="0" lang="nl-B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Control</a:t>
            </a:r>
            <a:r>
              <a:rPr kumimoji="0" lang="nl-B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&amp; </a:t>
            </a:r>
            <a:r>
              <a:rPr kumimoji="0" lang="nl-B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Smartphone</a:t>
            </a:r>
            <a:r>
              <a:rPr kumimoji="0" lang="nl-B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nl-B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Technology</a:t>
            </a:r>
            <a:endParaRPr kumimoji="0" lang="nl-BE" sz="2400" b="1" i="0" u="none" strike="noStrike" kern="1200" cap="none" spc="0" normalizeH="0" baseline="0" noProof="0" dirty="0">
              <a:ln>
                <a:noFill/>
              </a:ln>
              <a:solidFill>
                <a:srgbClr val="004269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996952"/>
            <a:ext cx="5557047" cy="261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i-UNIS</a:t>
            </a:r>
            <a:r>
              <a:rPr lang="nl-BE" dirty="0" smtClean="0"/>
              <a:t> </a:t>
            </a:r>
            <a:r>
              <a:rPr lang="nl-BE" dirty="0" err="1" smtClean="0"/>
              <a:t>Application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New Security 2013</a:t>
            </a:r>
          </a:p>
          <a:p>
            <a:endParaRPr lang="nl-NL" noProof="0" dirty="0"/>
          </a:p>
        </p:txBody>
      </p:sp>
      <p:pic>
        <p:nvPicPr>
          <p:cNvPr id="2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3816424" cy="48422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1" name="Picture 3" descr="D:\kgri\RAS\Access\New Security\2013\AndroidLogo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429000"/>
            <a:ext cx="2901454" cy="2901454"/>
          </a:xfrm>
          <a:prstGeom prst="rect">
            <a:avLst/>
          </a:prstGeom>
          <a:noFill/>
        </p:spPr>
      </p:pic>
      <p:pic>
        <p:nvPicPr>
          <p:cNvPr id="2052" name="Picture 4" descr="D:\kgri\RAS\Access\New Security\2013\APPLE-iOS.png"/>
          <p:cNvPicPr>
            <a:picLocks noChangeAspect="1" noChangeArrowheads="1"/>
          </p:cNvPicPr>
          <p:nvPr/>
        </p:nvPicPr>
        <p:blipFill>
          <a:blip r:embed="rId5" cstate="print"/>
          <a:srcRect r="17143"/>
          <a:stretch>
            <a:fillRect/>
          </a:stretch>
        </p:blipFill>
        <p:spPr bwMode="auto">
          <a:xfrm>
            <a:off x="5220072" y="1052736"/>
            <a:ext cx="208823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VIR-AC-F100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New Security 2013</a:t>
            </a:r>
          </a:p>
          <a:p>
            <a:endParaRPr lang="nl-NL" noProof="0" dirty="0"/>
          </a:p>
        </p:txBody>
      </p:sp>
      <p:pic>
        <p:nvPicPr>
          <p:cNvPr id="2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3816424" cy="48422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4" name="Picture 6" descr="D:\kgri\RAS\Access\VirDi\smart-I_AC-F100\IntroSc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916832"/>
            <a:ext cx="1992759" cy="2989138"/>
          </a:xfrm>
          <a:prstGeom prst="rect">
            <a:avLst/>
          </a:prstGeom>
          <a:noFill/>
        </p:spPr>
      </p:pic>
      <p:pic>
        <p:nvPicPr>
          <p:cNvPr id="1026" name="Picture 2" descr="D:\kgri\RAS\Access\VirDi\smart-I_AC-F100\User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196752"/>
            <a:ext cx="2673920" cy="4010881"/>
          </a:xfrm>
          <a:prstGeom prst="rect">
            <a:avLst/>
          </a:prstGeom>
          <a:noFill/>
        </p:spPr>
      </p:pic>
      <p:sp>
        <p:nvSpPr>
          <p:cNvPr id="21" name="Toelichting met afgeronde rechthoek 20"/>
          <p:cNvSpPr/>
          <p:nvPr/>
        </p:nvSpPr>
        <p:spPr>
          <a:xfrm>
            <a:off x="5076056" y="5733256"/>
            <a:ext cx="2304256" cy="576064"/>
          </a:xfrm>
          <a:prstGeom prst="wedgeRoundRectCallout">
            <a:avLst>
              <a:gd name="adj1" fmla="val -168128"/>
              <a:gd name="adj2" fmla="val -489438"/>
              <a:gd name="adj3" fmla="val 16667"/>
            </a:avLst>
          </a:prstGeom>
          <a:ln w="38100">
            <a:solidFill>
              <a:schemeClr val="accent6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ADD USER</a:t>
            </a:r>
            <a:endParaRPr lang="nl-BE" dirty="0"/>
          </a:p>
        </p:txBody>
      </p:sp>
      <p:pic>
        <p:nvPicPr>
          <p:cNvPr id="1027" name="Picture 3" descr="D:\kgri\RAS\Access\VirDi\smart-I_AC-F100\EmailLo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196752"/>
            <a:ext cx="2678790" cy="4018185"/>
          </a:xfrm>
          <a:prstGeom prst="rect">
            <a:avLst/>
          </a:prstGeom>
          <a:noFill/>
        </p:spPr>
      </p:pic>
      <p:sp>
        <p:nvSpPr>
          <p:cNvPr id="23" name="Toelichting met afgeronde rechthoek 22"/>
          <p:cNvSpPr/>
          <p:nvPr/>
        </p:nvSpPr>
        <p:spPr>
          <a:xfrm>
            <a:off x="5364088" y="5733256"/>
            <a:ext cx="2304256" cy="576064"/>
          </a:xfrm>
          <a:prstGeom prst="wedgeRoundRectCallout">
            <a:avLst>
              <a:gd name="adj1" fmla="val -179502"/>
              <a:gd name="adj2" fmla="val -353661"/>
              <a:gd name="adj3" fmla="val 16667"/>
            </a:avLst>
          </a:prstGeom>
          <a:ln w="38100">
            <a:solidFill>
              <a:schemeClr val="accent6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LOG &amp; PICTURE</a:t>
            </a:r>
            <a:endParaRPr lang="nl-BE" dirty="0"/>
          </a:p>
        </p:txBody>
      </p:sp>
      <p:sp>
        <p:nvSpPr>
          <p:cNvPr id="24" name="Toelichting met afgeronde rechthoek 23"/>
          <p:cNvSpPr/>
          <p:nvPr/>
        </p:nvSpPr>
        <p:spPr>
          <a:xfrm>
            <a:off x="5508104" y="5733256"/>
            <a:ext cx="2304256" cy="576064"/>
          </a:xfrm>
          <a:prstGeom prst="wedgeRoundRectCallout">
            <a:avLst>
              <a:gd name="adj1" fmla="val -184143"/>
              <a:gd name="adj2" fmla="val -251722"/>
              <a:gd name="adj3" fmla="val 16667"/>
            </a:avLst>
          </a:prstGeom>
          <a:ln w="38100">
            <a:solidFill>
              <a:schemeClr val="accent6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Real</a:t>
            </a:r>
            <a:r>
              <a:rPr lang="nl-BE" dirty="0" smtClean="0"/>
              <a:t> Time</a:t>
            </a:r>
            <a:endParaRPr lang="nl-BE" dirty="0"/>
          </a:p>
        </p:txBody>
      </p:sp>
      <p:pic>
        <p:nvPicPr>
          <p:cNvPr id="1031" name="Picture 7" descr="D:\kgri\RAS\Access\VirDi\smart-I_AC-F100\Loggin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1196752"/>
            <a:ext cx="2674391" cy="4011588"/>
          </a:xfrm>
          <a:prstGeom prst="rect">
            <a:avLst/>
          </a:prstGeom>
          <a:noFill/>
        </p:spPr>
      </p:pic>
      <p:pic>
        <p:nvPicPr>
          <p:cNvPr id="1032" name="Picture 8" descr="D:\kgri\RAS\Access\VirDi\smart-I_AC-F100\RealTim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1196752"/>
            <a:ext cx="2651108" cy="39766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VIR-AC-F100		CONFIGURATION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New Security 2013</a:t>
            </a:r>
          </a:p>
          <a:p>
            <a:endParaRPr lang="nl-NL" noProof="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11542"/>
            <a:ext cx="4032448" cy="36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/>
          </p:cNvSpPr>
          <p:nvPr/>
        </p:nvSpPr>
        <p:spPr bwMode="auto">
          <a:xfrm>
            <a:off x="1475656" y="1268760"/>
            <a:ext cx="1246187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 dirty="0">
                <a:solidFill>
                  <a:srgbClr val="343434"/>
                </a:solidFill>
                <a:latin typeface="Tahoma" pitchFamily="34" charset="0"/>
                <a:ea typeface="MS PGothic" pitchFamily="34" charset="-128"/>
                <a:sym typeface="Tahoma" pitchFamily="34" charset="0"/>
              </a:rPr>
              <a:t>STAND ALONE</a:t>
            </a:r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6588224" y="1319788"/>
            <a:ext cx="831959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 dirty="0" smtClean="0">
                <a:solidFill>
                  <a:srgbClr val="343434"/>
                </a:solidFill>
                <a:latin typeface="Tahoma" pitchFamily="34" charset="0"/>
                <a:ea typeface="MS PGothic" pitchFamily="34" charset="-128"/>
                <a:sym typeface="Tahoma" pitchFamily="34" charset="0"/>
              </a:rPr>
              <a:t>NETWORK</a:t>
            </a:r>
            <a:endParaRPr lang="en-US" sz="1400" dirty="0">
              <a:solidFill>
                <a:srgbClr val="343434"/>
              </a:solidFill>
              <a:latin typeface="Tahoma" pitchFamily="34" charset="0"/>
              <a:ea typeface="MS PGothic" pitchFamily="34" charset="-128"/>
              <a:sym typeface="Tahoma" pitchFamily="34" charset="0"/>
            </a:endParaRPr>
          </a:p>
        </p:txBody>
      </p:sp>
      <p:pic>
        <p:nvPicPr>
          <p:cNvPr id="2050" name="Picture 2" descr="D:\kgri\RAS\Access\VirDi\smart-I_AC-F100\i-UnisNetwo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916832"/>
            <a:ext cx="3600400" cy="3717204"/>
          </a:xfrm>
          <a:prstGeom prst="rect">
            <a:avLst/>
          </a:prstGeom>
          <a:noFill/>
        </p:spPr>
      </p:pic>
      <p:pic>
        <p:nvPicPr>
          <p:cNvPr id="10" name="Afbeelding 9" descr="D:\kgri\RAS\Access\VirDi\AC 5000\AC_5000_pic\AC500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916832"/>
            <a:ext cx="393862" cy="73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50" descr="AC2000_LCD o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9FD"/>
              </a:clrFrom>
              <a:clrTo>
                <a:srgbClr val="FAF9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2780928"/>
            <a:ext cx="335896" cy="59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Afbeelding 12" descr="D:\kgri\RAS\Access\VirDi\AC 5000\AC_5000_pic\AC500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3573016"/>
            <a:ext cx="393862" cy="73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VIR-AC-F100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New Security 2013</a:t>
            </a:r>
          </a:p>
          <a:p>
            <a:endParaRPr lang="nl-NL" noProof="0" dirty="0"/>
          </a:p>
        </p:txBody>
      </p:sp>
      <p:grpSp>
        <p:nvGrpSpPr>
          <p:cNvPr id="3" name="Group 7"/>
          <p:cNvGrpSpPr>
            <a:grpSpLocks noChangeAspect="1"/>
          </p:cNvGrpSpPr>
          <p:nvPr/>
        </p:nvGrpSpPr>
        <p:grpSpPr bwMode="auto">
          <a:xfrm>
            <a:off x="6084168" y="3212976"/>
            <a:ext cx="2520280" cy="3154353"/>
            <a:chOff x="0" y="0"/>
            <a:chExt cx="2248" cy="2862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0" y="0"/>
              <a:ext cx="2248" cy="2862"/>
              <a:chOff x="0" y="0"/>
              <a:chExt cx="2248" cy="2862"/>
            </a:xfrm>
          </p:grpSpPr>
          <p:grpSp>
            <p:nvGrpSpPr>
              <p:cNvPr id="6" name="Group 3"/>
              <p:cNvGrpSpPr>
                <a:grpSpLocks/>
              </p:cNvGrpSpPr>
              <p:nvPr/>
            </p:nvGrpSpPr>
            <p:grpSpPr bwMode="auto">
              <a:xfrm>
                <a:off x="0" y="0"/>
                <a:ext cx="2248" cy="2862"/>
                <a:chOff x="0" y="0"/>
                <a:chExt cx="2248" cy="2862"/>
              </a:xfrm>
            </p:grpSpPr>
            <p:pic>
              <p:nvPicPr>
                <p:cNvPr id="10" name="Picture 1"/>
                <p:cNvPicPr>
                  <a:picLocks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128"/>
                  <a:ext cx="2248" cy="273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Picture 2"/>
                <p:cNvPicPr>
                  <a:picLocks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25" y="0"/>
                  <a:ext cx="1096" cy="214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54" y="471"/>
                <a:ext cx="862" cy="6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Rectangle 6"/>
            <p:cNvSpPr>
              <a:spLocks/>
            </p:cNvSpPr>
            <p:nvPr/>
          </p:nvSpPr>
          <p:spPr bwMode="auto">
            <a:xfrm>
              <a:off x="555" y="1396"/>
              <a:ext cx="85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500" dirty="0">
                  <a:solidFill>
                    <a:srgbClr val="FFFFFF"/>
                  </a:solidFill>
                  <a:ea typeface="MS PGothic" pitchFamily="34" charset="-128"/>
                </a:rPr>
                <a:t>DOOR OPEN</a:t>
              </a:r>
            </a:p>
          </p:txBody>
        </p:sp>
      </p:grpSp>
      <p:grpSp>
        <p:nvGrpSpPr>
          <p:cNvPr id="8" name="Group 10"/>
          <p:cNvGrpSpPr>
            <a:grpSpLocks noChangeAspect="1"/>
          </p:cNvGrpSpPr>
          <p:nvPr/>
        </p:nvGrpSpPr>
        <p:grpSpPr bwMode="auto">
          <a:xfrm>
            <a:off x="251520" y="1988840"/>
            <a:ext cx="4107366" cy="4229448"/>
            <a:chOff x="0" y="0"/>
            <a:chExt cx="3569" cy="3568"/>
          </a:xfrm>
        </p:grpSpPr>
        <p:pic>
          <p:nvPicPr>
            <p:cNvPr id="13" name="Picture 8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3576" cy="35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4" name="Picture 9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3" y="506"/>
              <a:ext cx="3248" cy="25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5" name="Rectangle 11"/>
          <p:cNvSpPr>
            <a:spLocks/>
          </p:cNvSpPr>
          <p:nvPr/>
        </p:nvSpPr>
        <p:spPr bwMode="auto">
          <a:xfrm>
            <a:off x="2051720" y="1124744"/>
            <a:ext cx="5416077" cy="5880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500" dirty="0">
                <a:solidFill>
                  <a:schemeClr val="tx1"/>
                </a:solidFill>
                <a:ea typeface="MS PGothic" pitchFamily="34" charset="-128"/>
              </a:rPr>
              <a:t>REMOTE DDNS</a:t>
            </a:r>
          </a:p>
        </p:txBody>
      </p:sp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359305">
            <a:off x="4517111" y="3223407"/>
            <a:ext cx="1494746" cy="15112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" name="Rectangle 19"/>
          <p:cNvSpPr>
            <a:spLocks/>
          </p:cNvSpPr>
          <p:nvPr/>
        </p:nvSpPr>
        <p:spPr bwMode="auto">
          <a:xfrm>
            <a:off x="7749078" y="2626015"/>
            <a:ext cx="4874722" cy="458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6200" tIns="76200" rIns="76200" bIns="76200"/>
          <a:lstStyle/>
          <a:p>
            <a:pPr marL="266700" indent="-266700" algn="l"/>
            <a:endParaRPr lang="nl-BE" sz="1400">
              <a:solidFill>
                <a:srgbClr val="343434"/>
              </a:solidFill>
              <a:latin typeface="Tahoma" pitchFamily="34" charset="0"/>
              <a:ea typeface="MS PGothic" pitchFamily="34" charset="-128"/>
              <a:sym typeface="Tahoma" pitchFamily="34" charset="0"/>
            </a:endParaRPr>
          </a:p>
        </p:txBody>
      </p:sp>
      <p:sp>
        <p:nvSpPr>
          <p:cNvPr id="19" name="Rectangle 19"/>
          <p:cNvSpPr>
            <a:spLocks/>
          </p:cNvSpPr>
          <p:nvPr/>
        </p:nvSpPr>
        <p:spPr bwMode="auto">
          <a:xfrm>
            <a:off x="3851920" y="1628800"/>
            <a:ext cx="5184576" cy="12434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6200" tIns="76200" rIns="76200" bIns="76200"/>
          <a:lstStyle/>
          <a:p>
            <a:pPr marL="266700" indent="-266700" algn="l"/>
            <a:r>
              <a:rPr lang="en-US" sz="2400" dirty="0">
                <a:solidFill>
                  <a:srgbClr val="7F7F7F"/>
                </a:solidFill>
                <a:latin typeface="Tahoma" pitchFamily="34" charset="0"/>
                <a:ea typeface="MS PGothic" pitchFamily="34" charset="-128"/>
                <a:sym typeface="Tahoma" pitchFamily="34" charset="0"/>
              </a:rPr>
              <a:t>Easily access to SMART ACCESS from the </a:t>
            </a:r>
            <a:r>
              <a:rPr lang="en-US" sz="2400" dirty="0" err="1">
                <a:solidFill>
                  <a:srgbClr val="7F7F7F"/>
                </a:solidFill>
                <a:latin typeface="Tahoma" pitchFamily="34" charset="0"/>
                <a:ea typeface="MS PGothic" pitchFamily="34" charset="-128"/>
                <a:sym typeface="Tahoma" pitchFamily="34" charset="0"/>
              </a:rPr>
              <a:t>smartphone</a:t>
            </a:r>
            <a:r>
              <a:rPr lang="en-US" sz="2400" dirty="0">
                <a:solidFill>
                  <a:srgbClr val="7F7F7F"/>
                </a:solidFill>
                <a:latin typeface="Tahoma" pitchFamily="34" charset="0"/>
                <a:ea typeface="MS PGothic" pitchFamily="34" charset="-128"/>
                <a:sym typeface="Tahoma" pitchFamily="34" charset="0"/>
              </a:rPr>
              <a:t> anywhere, anytime, where the internet is connected</a:t>
            </a:r>
          </a:p>
          <a:p>
            <a:pPr marL="266700" indent="-266700" algn="l"/>
            <a:endParaRPr lang="en-US" sz="2400" dirty="0">
              <a:solidFill>
                <a:srgbClr val="7F7F7F"/>
              </a:solidFill>
              <a:latin typeface="Tahoma" pitchFamily="34" charset="0"/>
              <a:ea typeface="MS PGothic" pitchFamily="34" charset="-128"/>
              <a:sym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VIR-AC-F100 Features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New Security 2013</a:t>
            </a:r>
          </a:p>
          <a:p>
            <a:endParaRPr lang="nl-NL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6958013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VirDi</a:t>
            </a:r>
            <a:r>
              <a:rPr lang="nl-BE" dirty="0" smtClean="0"/>
              <a:t> UNIS Software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New Security 2013</a:t>
            </a:r>
          </a:p>
          <a:p>
            <a:endParaRPr lang="nl-NL" noProof="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187624" y="1196752"/>
            <a:ext cx="48200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Unis =</a:t>
            </a:r>
            <a:r>
              <a:rPr kumimoji="0" lang="fr-BE" b="1" i="0" u="none" strike="noStrike" kern="1200" cap="none" spc="0" normalizeH="0" noProof="0" dirty="0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fr-BE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Toegangscontrole</a:t>
            </a:r>
            <a:r>
              <a:rPr kumimoji="0" lang="fr-B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Software</a:t>
            </a:r>
            <a:endParaRPr kumimoji="0" lang="fr-BE" b="1" i="0" u="none" strike="noStrike" kern="1200" cap="none" spc="0" normalizeH="0" baseline="0" noProof="0" dirty="0">
              <a:ln>
                <a:noFill/>
              </a:ln>
              <a:solidFill>
                <a:srgbClr val="004269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15616" y="2132856"/>
            <a:ext cx="54726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dirty="0" smtClean="0"/>
              <a:t> </a:t>
            </a:r>
            <a:r>
              <a:rPr lang="nl-BE" dirty="0" err="1" smtClean="0"/>
              <a:t>Client</a:t>
            </a:r>
            <a:r>
              <a:rPr lang="nl-BE" dirty="0" smtClean="0"/>
              <a:t>/Server Toepassing (</a:t>
            </a:r>
            <a:r>
              <a:rPr lang="nl-BE" dirty="0" err="1" smtClean="0"/>
              <a:t>max</a:t>
            </a:r>
            <a:r>
              <a:rPr lang="nl-BE" dirty="0" smtClean="0"/>
              <a:t> 25 </a:t>
            </a:r>
            <a:r>
              <a:rPr lang="nl-BE" dirty="0" err="1" smtClean="0"/>
              <a:t>Clients</a:t>
            </a:r>
            <a:r>
              <a:rPr lang="nl-BE" dirty="0" smtClean="0"/>
              <a:t> sessies)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Database </a:t>
            </a:r>
            <a:r>
              <a:rPr lang="nl-BE" dirty="0" err="1" smtClean="0"/>
              <a:t>options</a:t>
            </a:r>
            <a:r>
              <a:rPr lang="nl-BE" dirty="0" smtClean="0"/>
              <a:t> (MS Access,MS SQL, Oracle)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</a:t>
            </a:r>
            <a:r>
              <a:rPr lang="nl-BE" dirty="0" err="1" smtClean="0"/>
              <a:t>Real-Time</a:t>
            </a:r>
            <a:r>
              <a:rPr lang="nl-BE" dirty="0" smtClean="0"/>
              <a:t> Monitoring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Unlimited </a:t>
            </a:r>
            <a:r>
              <a:rPr lang="nl-BE" dirty="0" err="1" smtClean="0"/>
              <a:t>Users</a:t>
            </a:r>
            <a:r>
              <a:rPr lang="nl-BE" dirty="0" smtClean="0"/>
              <a:t> (employees)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</a:t>
            </a:r>
            <a:r>
              <a:rPr lang="nl-BE" dirty="0" err="1" smtClean="0"/>
              <a:t>Device</a:t>
            </a:r>
            <a:r>
              <a:rPr lang="nl-BE" dirty="0" smtClean="0"/>
              <a:t> </a:t>
            </a:r>
            <a:r>
              <a:rPr lang="nl-BE" dirty="0" err="1" smtClean="0"/>
              <a:t>Configuration</a:t>
            </a:r>
            <a:r>
              <a:rPr lang="nl-BE" dirty="0" smtClean="0"/>
              <a:t> &amp; Management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Tijd Zones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Toegangsgroepen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</a:t>
            </a:r>
            <a:r>
              <a:rPr lang="nl-BE" dirty="0" err="1" smtClean="0"/>
              <a:t>Anti-Pass</a:t>
            </a:r>
            <a:r>
              <a:rPr lang="nl-BE" dirty="0" smtClean="0"/>
              <a:t> Back (</a:t>
            </a:r>
            <a:r>
              <a:rPr lang="nl-BE" dirty="0" err="1" smtClean="0"/>
              <a:t>Only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Server Online)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Records </a:t>
            </a:r>
            <a:r>
              <a:rPr lang="nl-BE" dirty="0" err="1" smtClean="0"/>
              <a:t>Transactions</a:t>
            </a:r>
            <a:r>
              <a:rPr lang="nl-BE" dirty="0" smtClean="0"/>
              <a:t> and </a:t>
            </a:r>
            <a:r>
              <a:rPr lang="nl-BE" dirty="0" err="1" smtClean="0"/>
              <a:t>Events</a:t>
            </a:r>
            <a:r>
              <a:rPr lang="nl-BE" dirty="0" smtClean="0"/>
              <a:t> (Export to .</a:t>
            </a:r>
            <a:r>
              <a:rPr lang="nl-BE" dirty="0" err="1" smtClean="0"/>
              <a:t>csv</a:t>
            </a:r>
            <a:r>
              <a:rPr lang="nl-BE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VirDi</a:t>
            </a:r>
            <a:r>
              <a:rPr lang="nl-BE" dirty="0" smtClean="0"/>
              <a:t> UNIS Software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New Security 2013</a:t>
            </a:r>
          </a:p>
          <a:p>
            <a:endParaRPr lang="nl-NL" noProof="0" dirty="0"/>
          </a:p>
        </p:txBody>
      </p:sp>
      <p:cxnSp>
        <p:nvCxnSpPr>
          <p:cNvPr id="5" name="Elbow Connector 89"/>
          <p:cNvCxnSpPr>
            <a:endCxn id="65" idx="0"/>
          </p:cNvCxnSpPr>
          <p:nvPr/>
        </p:nvCxnSpPr>
        <p:spPr bwMode="auto">
          <a:xfrm>
            <a:off x="2987824" y="4509120"/>
            <a:ext cx="1020388" cy="14401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Elbow Connector 99"/>
          <p:cNvCxnSpPr>
            <a:stCxn id="49" idx="1"/>
            <a:endCxn id="14" idx="3"/>
          </p:cNvCxnSpPr>
          <p:nvPr/>
        </p:nvCxnSpPr>
        <p:spPr bwMode="auto">
          <a:xfrm rot="10800000" flipH="1" flipV="1">
            <a:off x="2209800" y="4381499"/>
            <a:ext cx="452960" cy="1109369"/>
          </a:xfrm>
          <a:prstGeom prst="bentConnector5">
            <a:avLst>
              <a:gd name="adj1" fmla="val -50468"/>
              <a:gd name="adj2" fmla="val 50794"/>
              <a:gd name="adj3" fmla="val 1504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Elbow Connector 113"/>
          <p:cNvCxnSpPr/>
          <p:nvPr/>
        </p:nvCxnSpPr>
        <p:spPr bwMode="auto">
          <a:xfrm rot="16200000" flipH="1">
            <a:off x="1258280" y="2782280"/>
            <a:ext cx="1410072" cy="140736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 Box 55"/>
          <p:cNvSpPr txBox="1">
            <a:spLocks noChangeArrowheads="1"/>
          </p:cNvSpPr>
          <p:nvPr/>
        </p:nvSpPr>
        <p:spPr bwMode="auto">
          <a:xfrm>
            <a:off x="3276600" y="1844675"/>
            <a:ext cx="25923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latinLnBrk="1" hangingPunct="1">
              <a:spcBef>
                <a:spcPct val="50000"/>
              </a:spcBef>
            </a:pPr>
            <a:endParaRPr kumimoji="1" lang="ko-KR" altLang="en-US" sz="1100" b="0">
              <a:solidFill>
                <a:schemeClr val="hlink"/>
              </a:solidFill>
              <a:latin typeface="Calibri"/>
              <a:ea typeface="HY헤드라인M" pitchFamily="18" charset="-127"/>
              <a:cs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39000" y="1447800"/>
            <a:ext cx="395288" cy="117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ZA" sz="1100">
              <a:latin typeface="Calibri"/>
              <a:cs typeface="Calibri"/>
            </a:endParaRPr>
          </a:p>
        </p:txBody>
      </p:sp>
      <p:sp>
        <p:nvSpPr>
          <p:cNvPr id="10" name="Rectangle 112"/>
          <p:cNvSpPr>
            <a:spLocks noChangeArrowheads="1"/>
          </p:cNvSpPr>
          <p:nvPr/>
        </p:nvSpPr>
        <p:spPr bwMode="auto">
          <a:xfrm>
            <a:off x="323528" y="2564904"/>
            <a:ext cx="12875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>
                <a:latin typeface="Calibri"/>
                <a:cs typeface="Calibri"/>
              </a:rPr>
              <a:t>Enrollment </a:t>
            </a:r>
            <a:r>
              <a:rPr lang="en-US" sz="1100" dirty="0" smtClean="0">
                <a:latin typeface="Calibri"/>
                <a:cs typeface="Calibri"/>
              </a:rPr>
              <a:t>Station </a:t>
            </a:r>
            <a:endParaRPr lang="en-US" sz="1100" dirty="0">
              <a:latin typeface="Calibri"/>
              <a:cs typeface="Calibri"/>
            </a:endParaRPr>
          </a:p>
        </p:txBody>
      </p:sp>
      <p:pic>
        <p:nvPicPr>
          <p:cNvPr id="14" name="Picture 250" descr="AC2000_LCD 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9FD"/>
              </a:clrFrom>
              <a:clrTo>
                <a:srgbClr val="FAF9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5013176"/>
            <a:ext cx="539032" cy="95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0" descr="0043163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962400"/>
            <a:ext cx="990600" cy="990600"/>
          </a:xfrm>
          <a:prstGeom prst="rect">
            <a:avLst/>
          </a:prstGeom>
        </p:spPr>
      </p:pic>
      <p:grpSp>
        <p:nvGrpSpPr>
          <p:cNvPr id="3" name="Group 66"/>
          <p:cNvGrpSpPr/>
          <p:nvPr/>
        </p:nvGrpSpPr>
        <p:grpSpPr>
          <a:xfrm>
            <a:off x="4862250" y="1066800"/>
            <a:ext cx="1672729" cy="1404610"/>
            <a:chOff x="7092407" y="1752600"/>
            <a:chExt cx="1672729" cy="1404610"/>
          </a:xfrm>
        </p:grpSpPr>
        <p:sp>
          <p:nvSpPr>
            <p:cNvPr id="17" name="Rectangle 84"/>
            <p:cNvSpPr>
              <a:spLocks noChangeArrowheads="1"/>
            </p:cNvSpPr>
            <p:nvPr/>
          </p:nvSpPr>
          <p:spPr bwMode="auto">
            <a:xfrm>
              <a:off x="7092407" y="2895600"/>
              <a:ext cx="167272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>
                  <a:latin typeface="Calibri"/>
                  <a:cs typeface="Calibri"/>
                </a:rPr>
                <a:t>UNIS / Application Server </a:t>
              </a:r>
              <a:endParaRPr lang="en-US" sz="1100" dirty="0">
                <a:latin typeface="Calibri"/>
                <a:cs typeface="Calibri"/>
              </a:endParaRPr>
            </a:p>
          </p:txBody>
        </p:sp>
        <p:pic>
          <p:nvPicPr>
            <p:cNvPr id="18" name="Picture 61" descr="0043484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1400" y="1752600"/>
              <a:ext cx="1219200" cy="1219200"/>
            </a:xfrm>
            <a:prstGeom prst="rect">
              <a:avLst/>
            </a:prstGeom>
          </p:spPr>
        </p:pic>
      </p:grpSp>
      <p:pic>
        <p:nvPicPr>
          <p:cNvPr id="19" name="Picture 62" descr="0043264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556792"/>
            <a:ext cx="990600" cy="990600"/>
          </a:xfrm>
          <a:prstGeom prst="rect">
            <a:avLst/>
          </a:prstGeom>
        </p:spPr>
      </p:pic>
      <p:grpSp>
        <p:nvGrpSpPr>
          <p:cNvPr id="11" name="Group 65"/>
          <p:cNvGrpSpPr/>
          <p:nvPr/>
        </p:nvGrpSpPr>
        <p:grpSpPr>
          <a:xfrm>
            <a:off x="6622407" y="1066800"/>
            <a:ext cx="1079198" cy="1192887"/>
            <a:chOff x="5860407" y="914400"/>
            <a:chExt cx="1079198" cy="1192887"/>
          </a:xfrm>
        </p:grpSpPr>
        <p:sp>
          <p:nvSpPr>
            <p:cNvPr id="21" name="Rectangle 83"/>
            <p:cNvSpPr>
              <a:spLocks noChangeArrowheads="1"/>
            </p:cNvSpPr>
            <p:nvPr/>
          </p:nvSpPr>
          <p:spPr bwMode="auto">
            <a:xfrm>
              <a:off x="5860407" y="1676400"/>
              <a:ext cx="107919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>
                  <a:latin typeface="Calibri"/>
                  <a:cs typeface="Calibri"/>
                </a:rPr>
                <a:t>SQL / Database</a:t>
              </a:r>
            </a:p>
            <a:p>
              <a:pPr algn="ctr"/>
              <a:r>
                <a:rPr lang="en-US" sz="1100" dirty="0">
                  <a:latin typeface="Calibri"/>
                  <a:cs typeface="Calibri"/>
                </a:rPr>
                <a:t> Server</a:t>
              </a:r>
            </a:p>
          </p:txBody>
        </p:sp>
        <p:pic>
          <p:nvPicPr>
            <p:cNvPr id="22" name="Picture 6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43600" y="914400"/>
              <a:ext cx="838200" cy="838200"/>
            </a:xfrm>
            <a:prstGeom prst="rect">
              <a:avLst/>
            </a:prstGeom>
          </p:spPr>
        </p:pic>
      </p:grpSp>
      <p:grpSp>
        <p:nvGrpSpPr>
          <p:cNvPr id="12" name="Group 70"/>
          <p:cNvGrpSpPr/>
          <p:nvPr/>
        </p:nvGrpSpPr>
        <p:grpSpPr>
          <a:xfrm>
            <a:off x="5715000" y="2667000"/>
            <a:ext cx="1095172" cy="990600"/>
            <a:chOff x="2590800" y="4191000"/>
            <a:chExt cx="1095172" cy="990600"/>
          </a:xfrm>
        </p:grpSpPr>
        <p:sp>
          <p:nvSpPr>
            <p:cNvPr id="25" name="Rectangle 78"/>
            <p:cNvSpPr>
              <a:spLocks noChangeArrowheads="1"/>
            </p:cNvSpPr>
            <p:nvPr/>
          </p:nvSpPr>
          <p:spPr bwMode="auto">
            <a:xfrm>
              <a:off x="2590800" y="4876800"/>
              <a:ext cx="109517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latin typeface="Calibri"/>
                  <a:cs typeface="Calibri"/>
                </a:rPr>
                <a:t>Switch / Router</a:t>
              </a:r>
              <a:endParaRPr lang="en-US" sz="1100" dirty="0">
                <a:latin typeface="Calibri"/>
                <a:cs typeface="Calibri"/>
              </a:endParaRPr>
            </a:p>
          </p:txBody>
        </p:sp>
        <p:pic>
          <p:nvPicPr>
            <p:cNvPr id="26" name="Picture 72" descr="MC900432567-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90800" y="4191000"/>
              <a:ext cx="990600" cy="990600"/>
            </a:xfrm>
            <a:prstGeom prst="rect">
              <a:avLst/>
            </a:prstGeom>
          </p:spPr>
        </p:pic>
      </p:grpSp>
      <p:sp>
        <p:nvSpPr>
          <p:cNvPr id="27" name="Rectangle 112"/>
          <p:cNvSpPr>
            <a:spLocks noChangeArrowheads="1"/>
          </p:cNvSpPr>
          <p:nvPr/>
        </p:nvSpPr>
        <p:spPr bwMode="auto">
          <a:xfrm>
            <a:off x="1979712" y="6021288"/>
            <a:ext cx="89800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Calibri"/>
                <a:cs typeface="Calibri"/>
              </a:rPr>
              <a:t>VIR-AC2100</a:t>
            </a:r>
          </a:p>
        </p:txBody>
      </p:sp>
      <p:sp>
        <p:nvSpPr>
          <p:cNvPr id="29" name="Rectangle 112"/>
          <p:cNvSpPr>
            <a:spLocks noChangeArrowheads="1"/>
          </p:cNvSpPr>
          <p:nvPr/>
        </p:nvSpPr>
        <p:spPr bwMode="auto">
          <a:xfrm>
            <a:off x="3563888" y="6093296"/>
            <a:ext cx="86594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Calibri"/>
                <a:cs typeface="Calibri"/>
              </a:rPr>
              <a:t>VIR-AC5000</a:t>
            </a:r>
          </a:p>
        </p:txBody>
      </p:sp>
      <p:sp>
        <p:nvSpPr>
          <p:cNvPr id="31" name="Rectangle 112"/>
          <p:cNvSpPr>
            <a:spLocks noChangeArrowheads="1"/>
          </p:cNvSpPr>
          <p:nvPr/>
        </p:nvSpPr>
        <p:spPr bwMode="auto">
          <a:xfrm>
            <a:off x="152400" y="4800600"/>
            <a:ext cx="16880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Calibri"/>
                <a:cs typeface="Calibri"/>
              </a:rPr>
              <a:t>UNIS Client / Workstation</a:t>
            </a:r>
            <a:endParaRPr lang="en-US" sz="1100" dirty="0">
              <a:latin typeface="Calibri"/>
              <a:cs typeface="Calibri"/>
            </a:endParaRPr>
          </a:p>
        </p:txBody>
      </p:sp>
      <p:pic>
        <p:nvPicPr>
          <p:cNvPr id="32" name="Picture 80" descr="0043264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3429000"/>
            <a:ext cx="990600" cy="990600"/>
          </a:xfrm>
          <a:prstGeom prst="rect">
            <a:avLst/>
          </a:prstGeom>
        </p:spPr>
      </p:pic>
      <p:sp>
        <p:nvSpPr>
          <p:cNvPr id="33" name="Rectangle 112"/>
          <p:cNvSpPr>
            <a:spLocks noChangeArrowheads="1"/>
          </p:cNvSpPr>
          <p:nvPr/>
        </p:nvSpPr>
        <p:spPr bwMode="auto">
          <a:xfrm>
            <a:off x="7325300" y="3124200"/>
            <a:ext cx="12875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>
                <a:latin typeface="Calibri"/>
                <a:cs typeface="Calibri"/>
              </a:rPr>
              <a:t>Enrollment </a:t>
            </a:r>
            <a:r>
              <a:rPr lang="en-US" sz="1100" dirty="0" smtClean="0">
                <a:latin typeface="Calibri"/>
                <a:cs typeface="Calibri"/>
              </a:rPr>
              <a:t>Station </a:t>
            </a:r>
            <a:endParaRPr lang="en-US" sz="1100" dirty="0">
              <a:latin typeface="Calibri"/>
              <a:cs typeface="Calibri"/>
            </a:endParaRPr>
          </a:p>
        </p:txBody>
      </p:sp>
      <p:pic>
        <p:nvPicPr>
          <p:cNvPr id="34" name="Picture 82" descr="0043264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2133600"/>
            <a:ext cx="990600" cy="990600"/>
          </a:xfrm>
          <a:prstGeom prst="rect">
            <a:avLst/>
          </a:prstGeom>
        </p:spPr>
      </p:pic>
      <p:pic>
        <p:nvPicPr>
          <p:cNvPr id="35" name="Picture 83" descr="Virdi FOH02.jpg"/>
          <p:cNvPicPr>
            <a:picLocks noChangeAspect="1"/>
          </p:cNvPicPr>
          <p:nvPr/>
        </p:nvPicPr>
        <p:blipFill>
          <a:blip r:embed="rId8" cstate="print"/>
          <a:srcRect l="47638" t="14006" r="5112" b="14317"/>
          <a:stretch>
            <a:fillRect/>
          </a:stretch>
        </p:blipFill>
        <p:spPr>
          <a:xfrm>
            <a:off x="8382000" y="2362200"/>
            <a:ext cx="533400" cy="584200"/>
          </a:xfrm>
          <a:prstGeom prst="rect">
            <a:avLst/>
          </a:prstGeom>
        </p:spPr>
      </p:pic>
      <p:pic>
        <p:nvPicPr>
          <p:cNvPr id="36" name="Picture 84" descr="Virdi FOH02.jpg"/>
          <p:cNvPicPr>
            <a:picLocks noChangeAspect="1"/>
          </p:cNvPicPr>
          <p:nvPr/>
        </p:nvPicPr>
        <p:blipFill>
          <a:blip r:embed="rId8" cstate="print"/>
          <a:srcRect l="47638" t="14006" r="5112" b="14317"/>
          <a:stretch>
            <a:fillRect/>
          </a:stretch>
        </p:blipFill>
        <p:spPr>
          <a:xfrm>
            <a:off x="1547664" y="1916832"/>
            <a:ext cx="533400" cy="584200"/>
          </a:xfrm>
          <a:prstGeom prst="rect">
            <a:avLst/>
          </a:prstGeom>
        </p:spPr>
      </p:pic>
      <p:sp>
        <p:nvSpPr>
          <p:cNvPr id="37" name="Rectangle 112"/>
          <p:cNvSpPr>
            <a:spLocks noChangeArrowheads="1"/>
          </p:cNvSpPr>
          <p:nvPr/>
        </p:nvSpPr>
        <p:spPr bwMode="auto">
          <a:xfrm>
            <a:off x="7391400" y="4419600"/>
            <a:ext cx="16880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Calibri"/>
                <a:cs typeface="Calibri"/>
              </a:rPr>
              <a:t>UNIS Client / Workstation</a:t>
            </a:r>
            <a:endParaRPr lang="en-US" sz="1100" dirty="0">
              <a:latin typeface="Calibri"/>
              <a:cs typeface="Calibri"/>
            </a:endParaRPr>
          </a:p>
        </p:txBody>
      </p:sp>
      <p:cxnSp>
        <p:nvCxnSpPr>
          <p:cNvPr id="40" name="Elbow Connector 107"/>
          <p:cNvCxnSpPr>
            <a:stCxn id="15" idx="0"/>
          </p:cNvCxnSpPr>
          <p:nvPr/>
        </p:nvCxnSpPr>
        <p:spPr bwMode="auto">
          <a:xfrm rot="16200000" flipH="1">
            <a:off x="1466850" y="3371850"/>
            <a:ext cx="304800" cy="1485900"/>
          </a:xfrm>
          <a:prstGeom prst="bentConnector4">
            <a:avLst>
              <a:gd name="adj1" fmla="val -75000"/>
              <a:gd name="adj2" fmla="val 6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Elbow Connector 119"/>
          <p:cNvCxnSpPr>
            <a:stCxn id="18" idx="3"/>
            <a:endCxn id="26" idx="0"/>
          </p:cNvCxnSpPr>
          <p:nvPr/>
        </p:nvCxnSpPr>
        <p:spPr bwMode="auto">
          <a:xfrm flipH="1">
            <a:off x="6210300" y="1676400"/>
            <a:ext cx="170143" cy="990600"/>
          </a:xfrm>
          <a:prstGeom prst="bentConnector4">
            <a:avLst>
              <a:gd name="adj1" fmla="val -134358"/>
              <a:gd name="adj2" fmla="val 807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Elbow Connector 125"/>
          <p:cNvCxnSpPr>
            <a:stCxn id="21" idx="2"/>
            <a:endCxn id="26" idx="0"/>
          </p:cNvCxnSpPr>
          <p:nvPr/>
        </p:nvCxnSpPr>
        <p:spPr bwMode="auto">
          <a:xfrm rot="5400000">
            <a:off x="6482497" y="1987490"/>
            <a:ext cx="407313" cy="951706"/>
          </a:xfrm>
          <a:prstGeom prst="bentConnector3">
            <a:avLst>
              <a:gd name="adj1" fmla="val 6834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Elbow Connector 130"/>
          <p:cNvCxnSpPr/>
          <p:nvPr/>
        </p:nvCxnSpPr>
        <p:spPr bwMode="auto">
          <a:xfrm>
            <a:off x="6709335" y="3168276"/>
            <a:ext cx="685800" cy="6858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Elbow Connector 132"/>
          <p:cNvCxnSpPr>
            <a:stCxn id="26" idx="3"/>
            <a:endCxn id="26" idx="3"/>
          </p:cNvCxnSpPr>
          <p:nvPr/>
        </p:nvCxnSpPr>
        <p:spPr bwMode="auto">
          <a:xfrm>
            <a:off x="6705600" y="3162300"/>
            <a:ext cx="1588" cy="1588"/>
          </a:xfrm>
          <a:prstGeom prst="bentConnector3">
            <a:avLst>
              <a:gd name="adj1" fmla="val 1439546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Elbow Connector 133"/>
          <p:cNvCxnSpPr>
            <a:endCxn id="34" idx="1"/>
          </p:cNvCxnSpPr>
          <p:nvPr/>
        </p:nvCxnSpPr>
        <p:spPr bwMode="auto">
          <a:xfrm flipV="1">
            <a:off x="6477000" y="2628900"/>
            <a:ext cx="990600" cy="1905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140"/>
          <p:cNvCxnSpPr/>
          <p:nvPr/>
        </p:nvCxnSpPr>
        <p:spPr bwMode="auto">
          <a:xfrm flipV="1">
            <a:off x="2743200" y="3886200"/>
            <a:ext cx="53340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142"/>
          <p:cNvCxnSpPr/>
          <p:nvPr/>
        </p:nvCxnSpPr>
        <p:spPr bwMode="auto">
          <a:xfrm>
            <a:off x="5029200" y="2819400"/>
            <a:ext cx="8382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Rectangle 78"/>
          <p:cNvSpPr>
            <a:spLocks noChangeArrowheads="1"/>
          </p:cNvSpPr>
          <p:nvPr/>
        </p:nvSpPr>
        <p:spPr bwMode="auto">
          <a:xfrm>
            <a:off x="2209800" y="4572000"/>
            <a:ext cx="10951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Calibri"/>
                <a:cs typeface="Calibri"/>
              </a:rPr>
              <a:t>Switch / Router</a:t>
            </a:r>
            <a:endParaRPr lang="en-US" sz="1100" dirty="0">
              <a:latin typeface="Calibri"/>
              <a:cs typeface="Calibri"/>
            </a:endParaRPr>
          </a:p>
        </p:txBody>
      </p:sp>
      <p:pic>
        <p:nvPicPr>
          <p:cNvPr id="49" name="Picture 59" descr="MC900432567-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09800" y="3886200"/>
            <a:ext cx="990600" cy="990600"/>
          </a:xfrm>
          <a:prstGeom prst="rect">
            <a:avLst/>
          </a:prstGeom>
        </p:spPr>
      </p:pic>
      <p:pic>
        <p:nvPicPr>
          <p:cNvPr id="52" name="Picture 7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1683" y="2132856"/>
            <a:ext cx="3066947" cy="2210544"/>
          </a:xfrm>
          <a:prstGeom prst="rect">
            <a:avLst/>
          </a:prstGeom>
        </p:spPr>
      </p:pic>
      <p:sp>
        <p:nvSpPr>
          <p:cNvPr id="59" name="Rectangle 112"/>
          <p:cNvSpPr>
            <a:spLocks noChangeArrowheads="1"/>
          </p:cNvSpPr>
          <p:nvPr/>
        </p:nvSpPr>
        <p:spPr bwMode="auto">
          <a:xfrm>
            <a:off x="5146217" y="6093296"/>
            <a:ext cx="90120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Calibri"/>
                <a:cs typeface="Calibri"/>
              </a:rPr>
              <a:t>VIR-AC-F100</a:t>
            </a:r>
          </a:p>
        </p:txBody>
      </p:sp>
      <p:pic>
        <p:nvPicPr>
          <p:cNvPr id="65" name="Afbeelding 64" descr="D:\kgri\RAS\Access\VirDi\AC 5000\AC_5000_pic\AC5000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4653136"/>
            <a:ext cx="744631" cy="138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1" descr="120320-2차 워킹 목업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8064" y="4653136"/>
            <a:ext cx="722893" cy="13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kgri\RAS\Access\New Security\2013\wireless-icon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0" y="4293096"/>
            <a:ext cx="404430" cy="386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Biometrische</a:t>
            </a:r>
            <a:r>
              <a:rPr lang="nl-BE" dirty="0" smtClean="0"/>
              <a:t> Lezers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Fabrikant = </a:t>
            </a:r>
            <a:r>
              <a:rPr lang="nl-BE" dirty="0" err="1" smtClean="0"/>
              <a:t>VirDi</a:t>
            </a:r>
            <a:r>
              <a:rPr lang="nl-BE" dirty="0" smtClean="0"/>
              <a:t> (Korea)</a:t>
            </a:r>
          </a:p>
          <a:p>
            <a:endParaRPr lang="nl-BE" dirty="0" smtClean="0"/>
          </a:p>
          <a:p>
            <a:r>
              <a:rPr lang="nl-BE" dirty="0" smtClean="0"/>
              <a:t>Overzicht van de verschillende types :</a:t>
            </a:r>
          </a:p>
          <a:p>
            <a:pPr lvl="1"/>
            <a:r>
              <a:rPr lang="nl-BE" b="1" dirty="0" err="1" smtClean="0"/>
              <a:t>Biometrische</a:t>
            </a:r>
            <a:r>
              <a:rPr lang="nl-BE" b="1" dirty="0" smtClean="0"/>
              <a:t> Lezers :</a:t>
            </a:r>
          </a:p>
          <a:p>
            <a:pPr lvl="2"/>
            <a:r>
              <a:rPr lang="nl-BE" dirty="0" smtClean="0"/>
              <a:t>VIR-AC5000RF of SC</a:t>
            </a:r>
          </a:p>
          <a:p>
            <a:pPr lvl="2"/>
            <a:r>
              <a:rPr lang="nl-BE" dirty="0" smtClean="0"/>
              <a:t>VIR-AC2100RF of SC</a:t>
            </a:r>
          </a:p>
          <a:p>
            <a:pPr lvl="2"/>
            <a:r>
              <a:rPr lang="nl-BE" dirty="0" smtClean="0"/>
              <a:t>VIR-FOH02 of RF of SC</a:t>
            </a:r>
          </a:p>
          <a:p>
            <a:pPr lvl="2"/>
            <a:r>
              <a:rPr lang="nl-BE" dirty="0" smtClean="0"/>
              <a:t>VIR-AC-F100RF of SC -&gt; </a:t>
            </a:r>
            <a:r>
              <a:rPr lang="nl-BE" dirty="0" smtClean="0">
                <a:solidFill>
                  <a:srgbClr val="FF0000"/>
                </a:solidFill>
              </a:rPr>
              <a:t>NEW !!</a:t>
            </a:r>
          </a:p>
          <a:p>
            <a:pPr lvl="1"/>
            <a:r>
              <a:rPr lang="nl-BE" b="1" dirty="0" smtClean="0"/>
              <a:t>Deurcontroller   :</a:t>
            </a:r>
          </a:p>
          <a:p>
            <a:pPr lvl="2"/>
            <a:r>
              <a:rPr lang="nl-BE" dirty="0" smtClean="0"/>
              <a:t>VIR-LC010</a:t>
            </a:r>
          </a:p>
          <a:p>
            <a:pPr lvl="2"/>
            <a:r>
              <a:rPr lang="nl-BE" dirty="0" smtClean="0"/>
              <a:t>VIR-BLC015 -&gt; </a:t>
            </a:r>
            <a:r>
              <a:rPr lang="nl-BE" dirty="0" smtClean="0">
                <a:solidFill>
                  <a:srgbClr val="FF0000"/>
                </a:solidFill>
              </a:rPr>
              <a:t>NEW !!</a:t>
            </a:r>
          </a:p>
          <a:p>
            <a:pPr lvl="1"/>
            <a:r>
              <a:rPr lang="nl-BE" b="1" dirty="0" smtClean="0"/>
              <a:t>Fake </a:t>
            </a:r>
            <a:r>
              <a:rPr lang="nl-BE" b="1" dirty="0" err="1" smtClean="0"/>
              <a:t>Fingerprint</a:t>
            </a:r>
            <a:r>
              <a:rPr lang="nl-BE" b="1" dirty="0" smtClean="0"/>
              <a:t> </a:t>
            </a:r>
            <a:r>
              <a:rPr lang="nl-BE" b="1" dirty="0" err="1" smtClean="0"/>
              <a:t>Detection</a:t>
            </a:r>
            <a:r>
              <a:rPr lang="nl-BE" b="1" dirty="0" smtClean="0"/>
              <a:t> :</a:t>
            </a:r>
          </a:p>
          <a:p>
            <a:pPr lvl="2"/>
            <a:endParaRPr lang="nl-BE" b="1" dirty="0" smtClean="0"/>
          </a:p>
          <a:p>
            <a:pPr lvl="1"/>
            <a:endParaRPr lang="nl-BE" dirty="0" smtClean="0"/>
          </a:p>
          <a:p>
            <a:pPr algn="r">
              <a:buNone/>
            </a:pPr>
            <a:endParaRPr lang="nl-BE" sz="1000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noProof="0" dirty="0" smtClean="0"/>
              <a:t>New Security 2013</a:t>
            </a:r>
            <a:endParaRPr lang="nl-NL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708920"/>
            <a:ext cx="17811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front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340768"/>
            <a:ext cx="2678723" cy="1128925"/>
          </a:xfrm>
          <a:prstGeom prst="rect">
            <a:avLst/>
          </a:prstGeom>
        </p:spPr>
      </p:pic>
      <p:pic>
        <p:nvPicPr>
          <p:cNvPr id="7" name="Picture 165" descr="fake finger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437112"/>
            <a:ext cx="10001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4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VirDi</a:t>
            </a:r>
            <a:r>
              <a:rPr lang="nl-BE" dirty="0" smtClean="0"/>
              <a:t> UNIS Software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New Security 2013</a:t>
            </a:r>
          </a:p>
          <a:p>
            <a:endParaRPr lang="nl-NL" noProof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11530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611188" y="2973388"/>
            <a:ext cx="5329237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kumimoji="0" lang="en-US" altLang="ko-KR" sz="2400">
                <a:solidFill>
                  <a:srgbClr val="FF0000"/>
                </a:solidFill>
                <a:latin typeface="HelveticaNeue MediumCond"/>
                <a:ea typeface="HY헤드라인M" pitchFamily="18" charset="-127"/>
              </a:rPr>
              <a:t> </a:t>
            </a:r>
            <a:r>
              <a:rPr kumimoji="0" lang="en-US" altLang="ko-KR" sz="2400">
                <a:solidFill>
                  <a:srgbClr val="002060"/>
                </a:solidFill>
                <a:latin typeface="HelveticaNeue MediumCond"/>
                <a:ea typeface="HY헤드라인M" pitchFamily="18" charset="-127"/>
              </a:rPr>
              <a:t>Infra-red scan &amp; analysis 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11188" y="1441450"/>
            <a:ext cx="4402137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kumimoji="0" lang="en-US" altLang="ko-KR" sz="2400" dirty="0">
                <a:solidFill>
                  <a:srgbClr val="FF0000"/>
                </a:solidFill>
                <a:latin typeface="HelveticaNeue MediumCond"/>
                <a:ea typeface="HY헤드라인M" pitchFamily="18" charset="-127"/>
              </a:rPr>
              <a:t>  </a:t>
            </a:r>
            <a:r>
              <a:rPr kumimoji="0" lang="en-US" altLang="ko-KR" sz="2400" dirty="0">
                <a:solidFill>
                  <a:srgbClr val="0070C0"/>
                </a:solidFill>
                <a:latin typeface="HelveticaNeue MediumCond"/>
                <a:ea typeface="HY헤드라인M" pitchFamily="18" charset="-127"/>
              </a:rPr>
              <a:t>Detects electrostatic capacitance of user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1188" y="4335463"/>
            <a:ext cx="4968875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kumimoji="0" lang="en-US" altLang="ko-KR" sz="2400" dirty="0">
                <a:solidFill>
                  <a:srgbClr val="DDDDDD"/>
                </a:solidFill>
                <a:latin typeface="HelveticaNeue MediumCond"/>
                <a:ea typeface="HY헤드라인M" pitchFamily="18" charset="-127"/>
              </a:rPr>
              <a:t> </a:t>
            </a:r>
            <a:r>
              <a:rPr kumimoji="0" lang="en-US" altLang="ko-KR" sz="2400" dirty="0">
                <a:solidFill>
                  <a:srgbClr val="7030A0"/>
                </a:solidFill>
                <a:latin typeface="HelveticaNeue MediumCond"/>
                <a:ea typeface="HY헤드라인M" pitchFamily="18" charset="-127"/>
              </a:rPr>
              <a:t>Software algorithm analyzes   captured image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804025" y="2190750"/>
            <a:ext cx="1960563" cy="2016125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19050">
            <a:noFill/>
            <a:round/>
            <a:headEnd/>
            <a:tailEnd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COMBINATION</a:t>
            </a: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4989513" y="1771650"/>
            <a:ext cx="1730375" cy="3024188"/>
            <a:chOff x="3143" y="1298"/>
            <a:chExt cx="1090" cy="1905"/>
          </a:xfrm>
        </p:grpSpPr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3143" y="1298"/>
              <a:ext cx="553" cy="1905"/>
              <a:chOff x="3053" y="1298"/>
              <a:chExt cx="553" cy="1905"/>
            </a:xfrm>
          </p:grpSpPr>
          <p:sp>
            <p:nvSpPr>
              <p:cNvPr id="72736" name="Freeform 12"/>
              <p:cNvSpPr>
                <a:spLocks/>
              </p:cNvSpPr>
              <p:nvPr/>
            </p:nvSpPr>
            <p:spPr bwMode="auto">
              <a:xfrm>
                <a:off x="3061" y="1298"/>
                <a:ext cx="545" cy="1905"/>
              </a:xfrm>
              <a:custGeom>
                <a:avLst/>
                <a:gdLst>
                  <a:gd name="T0" fmla="*/ 0 w 545"/>
                  <a:gd name="T1" fmla="*/ 0 h 1905"/>
                  <a:gd name="T2" fmla="*/ 545 w 545"/>
                  <a:gd name="T3" fmla="*/ 0 h 1905"/>
                  <a:gd name="T4" fmla="*/ 545 w 545"/>
                  <a:gd name="T5" fmla="*/ 1905 h 1905"/>
                  <a:gd name="T6" fmla="*/ 182 w 545"/>
                  <a:gd name="T7" fmla="*/ 1905 h 19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5"/>
                  <a:gd name="T13" fmla="*/ 0 h 1905"/>
                  <a:gd name="T14" fmla="*/ 545 w 545"/>
                  <a:gd name="T15" fmla="*/ 1905 h 19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5" h="1905">
                    <a:moveTo>
                      <a:pt x="0" y="0"/>
                    </a:moveTo>
                    <a:lnTo>
                      <a:pt x="545" y="0"/>
                    </a:lnTo>
                    <a:lnTo>
                      <a:pt x="545" y="1905"/>
                    </a:lnTo>
                    <a:lnTo>
                      <a:pt x="182" y="1905"/>
                    </a:lnTo>
                  </a:path>
                </a:pathLst>
              </a:custGeom>
              <a:noFill/>
              <a:ln w="57150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737" name="Line 13"/>
              <p:cNvSpPr>
                <a:spLocks noChangeShapeType="1"/>
              </p:cNvSpPr>
              <p:nvPr/>
            </p:nvSpPr>
            <p:spPr bwMode="auto">
              <a:xfrm flipH="1">
                <a:off x="3053" y="2184"/>
                <a:ext cx="545" cy="0"/>
              </a:xfrm>
              <a:prstGeom prst="line">
                <a:avLst/>
              </a:prstGeom>
              <a:noFill/>
              <a:ln w="57150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72735" name="Line 14"/>
            <p:cNvSpPr>
              <a:spLocks noChangeShapeType="1"/>
            </p:cNvSpPr>
            <p:nvPr/>
          </p:nvSpPr>
          <p:spPr bwMode="auto">
            <a:xfrm>
              <a:off x="3689" y="2184"/>
              <a:ext cx="544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361950" y="500063"/>
            <a:ext cx="8782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Z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</a:rPr>
              <a:t>Virdi fake fingerprint detection is the worlds most advanced system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98475" y="5643563"/>
            <a:ext cx="1447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en-US" altLang="ko-KR" sz="3600">
                <a:solidFill>
                  <a:srgbClr val="FFFFCC"/>
                </a:solidFill>
                <a:latin typeface="HelveticaNeue MediumCond"/>
                <a:ea typeface="맑은 고딕" pitchFamily="50" charset="-127"/>
              </a:rPr>
              <a:t>Rubber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343150" y="5643563"/>
            <a:ext cx="13604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en-US" altLang="ko-KR" sz="3600">
                <a:solidFill>
                  <a:srgbClr val="FFFFCC"/>
                </a:solidFill>
                <a:latin typeface="HelveticaNeue MediumCond"/>
                <a:ea typeface="맑은 고딕" pitchFamily="50" charset="-127"/>
              </a:rPr>
              <a:t>Silicon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878513" y="5643563"/>
            <a:ext cx="12001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en-US" altLang="ko-KR" sz="3600">
                <a:solidFill>
                  <a:srgbClr val="FFFFCC"/>
                </a:solidFill>
                <a:latin typeface="HelveticaNeue MediumCond"/>
                <a:ea typeface="맑은 고딕" pitchFamily="50" charset="-127"/>
              </a:rPr>
              <a:t>Paper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453313" y="5643563"/>
            <a:ext cx="9366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en-US" altLang="ko-KR" sz="3600">
                <a:solidFill>
                  <a:srgbClr val="FFFFCC"/>
                </a:solidFill>
                <a:latin typeface="HelveticaNeue MediumCond"/>
                <a:ea typeface="맑은 고딕" pitchFamily="50" charset="-127"/>
              </a:rPr>
              <a:t>Film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4121150" y="5643563"/>
            <a:ext cx="14033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en-US" altLang="ko-KR" sz="3600">
                <a:solidFill>
                  <a:srgbClr val="FFFFCC"/>
                </a:solidFill>
                <a:latin typeface="HelveticaNeue MediumCond"/>
                <a:ea typeface="맑은 고딕" pitchFamily="50" charset="-127"/>
              </a:rPr>
              <a:t>Gelatin</a:t>
            </a: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611188" y="5665788"/>
            <a:ext cx="7993062" cy="647700"/>
            <a:chOff x="385" y="3657"/>
            <a:chExt cx="5035" cy="408"/>
          </a:xfrm>
        </p:grpSpPr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385" y="3657"/>
              <a:ext cx="771" cy="408"/>
              <a:chOff x="385" y="3630"/>
              <a:chExt cx="771" cy="408"/>
            </a:xfrm>
          </p:grpSpPr>
          <p:sp>
            <p:nvSpPr>
              <p:cNvPr id="72732" name="Line 23"/>
              <p:cNvSpPr>
                <a:spLocks noChangeShapeType="1"/>
              </p:cNvSpPr>
              <p:nvPr/>
            </p:nvSpPr>
            <p:spPr bwMode="auto">
              <a:xfrm>
                <a:off x="385" y="3657"/>
                <a:ext cx="771" cy="36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733" name="Line 27"/>
              <p:cNvSpPr>
                <a:spLocks noChangeShapeType="1"/>
              </p:cNvSpPr>
              <p:nvPr/>
            </p:nvSpPr>
            <p:spPr bwMode="auto">
              <a:xfrm flipV="1">
                <a:off x="394" y="3630"/>
                <a:ext cx="681" cy="40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1519" y="3657"/>
              <a:ext cx="771" cy="408"/>
              <a:chOff x="385" y="3630"/>
              <a:chExt cx="771" cy="408"/>
            </a:xfrm>
          </p:grpSpPr>
          <p:sp>
            <p:nvSpPr>
              <p:cNvPr id="72730" name="Line 30"/>
              <p:cNvSpPr>
                <a:spLocks noChangeShapeType="1"/>
              </p:cNvSpPr>
              <p:nvPr/>
            </p:nvSpPr>
            <p:spPr bwMode="auto">
              <a:xfrm>
                <a:off x="385" y="3657"/>
                <a:ext cx="771" cy="36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731" name="Line 31"/>
              <p:cNvSpPr>
                <a:spLocks noChangeShapeType="1"/>
              </p:cNvSpPr>
              <p:nvPr/>
            </p:nvSpPr>
            <p:spPr bwMode="auto">
              <a:xfrm flipV="1">
                <a:off x="394" y="3630"/>
                <a:ext cx="681" cy="40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7" name="Group 32"/>
            <p:cNvGrpSpPr>
              <a:grpSpLocks/>
            </p:cNvGrpSpPr>
            <p:nvPr/>
          </p:nvGrpSpPr>
          <p:grpSpPr bwMode="auto">
            <a:xfrm>
              <a:off x="2653" y="3657"/>
              <a:ext cx="771" cy="408"/>
              <a:chOff x="385" y="3630"/>
              <a:chExt cx="771" cy="408"/>
            </a:xfrm>
          </p:grpSpPr>
          <p:sp>
            <p:nvSpPr>
              <p:cNvPr id="72728" name="Line 33"/>
              <p:cNvSpPr>
                <a:spLocks noChangeShapeType="1"/>
              </p:cNvSpPr>
              <p:nvPr/>
            </p:nvSpPr>
            <p:spPr bwMode="auto">
              <a:xfrm>
                <a:off x="385" y="3657"/>
                <a:ext cx="771" cy="36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729" name="Line 34"/>
              <p:cNvSpPr>
                <a:spLocks noChangeShapeType="1"/>
              </p:cNvSpPr>
              <p:nvPr/>
            </p:nvSpPr>
            <p:spPr bwMode="auto">
              <a:xfrm flipV="1">
                <a:off x="394" y="3630"/>
                <a:ext cx="681" cy="40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8" name="Group 35"/>
            <p:cNvGrpSpPr>
              <a:grpSpLocks/>
            </p:cNvGrpSpPr>
            <p:nvPr/>
          </p:nvGrpSpPr>
          <p:grpSpPr bwMode="auto">
            <a:xfrm>
              <a:off x="3696" y="3657"/>
              <a:ext cx="771" cy="408"/>
              <a:chOff x="385" y="3630"/>
              <a:chExt cx="771" cy="408"/>
            </a:xfrm>
          </p:grpSpPr>
          <p:sp>
            <p:nvSpPr>
              <p:cNvPr id="72726" name="Line 36"/>
              <p:cNvSpPr>
                <a:spLocks noChangeShapeType="1"/>
              </p:cNvSpPr>
              <p:nvPr/>
            </p:nvSpPr>
            <p:spPr bwMode="auto">
              <a:xfrm>
                <a:off x="385" y="3657"/>
                <a:ext cx="771" cy="36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727" name="Line 37"/>
              <p:cNvSpPr>
                <a:spLocks noChangeShapeType="1"/>
              </p:cNvSpPr>
              <p:nvPr/>
            </p:nvSpPr>
            <p:spPr bwMode="auto">
              <a:xfrm flipV="1">
                <a:off x="394" y="3630"/>
                <a:ext cx="681" cy="40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9" name="Group 38"/>
            <p:cNvGrpSpPr>
              <a:grpSpLocks/>
            </p:cNvGrpSpPr>
            <p:nvPr/>
          </p:nvGrpSpPr>
          <p:grpSpPr bwMode="auto">
            <a:xfrm>
              <a:off x="4649" y="3657"/>
              <a:ext cx="771" cy="408"/>
              <a:chOff x="385" y="3630"/>
              <a:chExt cx="771" cy="408"/>
            </a:xfrm>
          </p:grpSpPr>
          <p:sp>
            <p:nvSpPr>
              <p:cNvPr id="72724" name="Line 39"/>
              <p:cNvSpPr>
                <a:spLocks noChangeShapeType="1"/>
              </p:cNvSpPr>
              <p:nvPr/>
            </p:nvSpPr>
            <p:spPr bwMode="auto">
              <a:xfrm>
                <a:off x="385" y="3657"/>
                <a:ext cx="771" cy="36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725" name="Line 40"/>
              <p:cNvSpPr>
                <a:spLocks noChangeShapeType="1"/>
              </p:cNvSpPr>
              <p:nvPr/>
            </p:nvSpPr>
            <p:spPr bwMode="auto">
              <a:xfrm flipV="1">
                <a:off x="394" y="3630"/>
                <a:ext cx="681" cy="40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33" name="Tekstvak 32"/>
          <p:cNvSpPr txBox="1"/>
          <p:nvPr/>
        </p:nvSpPr>
        <p:spPr>
          <a:xfrm>
            <a:off x="1187624" y="206084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Capacitieve</a:t>
            </a:r>
            <a:r>
              <a:rPr lang="nl-BE" dirty="0" smtClean="0"/>
              <a:t> sensor ingebouwd in de optische sensor om de elektrostatische ontlading te meten</a:t>
            </a:r>
            <a:endParaRPr lang="nl-BE" dirty="0"/>
          </a:p>
        </p:txBody>
      </p:sp>
      <p:sp>
        <p:nvSpPr>
          <p:cNvPr id="34" name="Tekstvak 33"/>
          <p:cNvSpPr txBox="1"/>
          <p:nvPr/>
        </p:nvSpPr>
        <p:spPr>
          <a:xfrm>
            <a:off x="1187624" y="3284984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Identificeren uit welk soort materiaal de vingerafdruk bestaat =&gt; Silicone, papier, etc.</a:t>
            </a:r>
            <a:endParaRPr lang="nl-BE" dirty="0"/>
          </a:p>
        </p:txBody>
      </p:sp>
      <p:sp>
        <p:nvSpPr>
          <p:cNvPr id="35" name="Tekstvak 34"/>
          <p:cNvSpPr txBox="1"/>
          <p:nvPr/>
        </p:nvSpPr>
        <p:spPr>
          <a:xfrm>
            <a:off x="1259632" y="501317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Analyseren en vergelijken van de beeldvervorming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8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38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38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38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8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38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85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385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3" grpId="0"/>
      <p:bldP spid="14" grpId="0"/>
      <p:bldP spid="15" grpId="0"/>
      <p:bldP spid="16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5770984" cy="864096"/>
          </a:xfrm>
        </p:spPr>
        <p:txBody>
          <a:bodyPr/>
          <a:lstStyle/>
          <a:p>
            <a:pPr lvl="2" algn="l" rtl="0">
              <a:spcBef>
                <a:spcPct val="0"/>
              </a:spcBef>
            </a:pPr>
            <a:r>
              <a:rPr lang="nl-BE" sz="2400" b="1" kern="1200" dirty="0" smtClean="0">
                <a:solidFill>
                  <a:srgbClr val="004269"/>
                </a:solidFill>
                <a:latin typeface="Arial Narrow" pitchFamily="34" charset="0"/>
                <a:ea typeface="+mj-ea"/>
                <a:cs typeface="+mj-cs"/>
              </a:rPr>
              <a:t/>
            </a:r>
            <a:br>
              <a:rPr lang="nl-BE" sz="2400" b="1" kern="1200" dirty="0" smtClean="0">
                <a:solidFill>
                  <a:srgbClr val="004269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nl-BE" sz="2400" b="1" kern="1200" dirty="0" err="1" smtClean="0">
                <a:solidFill>
                  <a:srgbClr val="004269"/>
                </a:solidFill>
                <a:latin typeface="Arial Narrow" pitchFamily="34" charset="0"/>
                <a:ea typeface="+mj-ea"/>
                <a:cs typeface="+mj-cs"/>
              </a:rPr>
              <a:t>Biometrische</a:t>
            </a:r>
            <a:r>
              <a:rPr lang="nl-BE" sz="2400" b="1" kern="1200" dirty="0" smtClean="0">
                <a:solidFill>
                  <a:srgbClr val="004269"/>
                </a:solidFill>
                <a:latin typeface="Arial Narrow" pitchFamily="34" charset="0"/>
                <a:ea typeface="+mj-ea"/>
                <a:cs typeface="+mj-cs"/>
              </a:rPr>
              <a:t> Lezer :</a:t>
            </a:r>
            <a:br>
              <a:rPr lang="nl-BE" sz="2400" b="1" kern="1200" dirty="0" smtClean="0">
                <a:solidFill>
                  <a:srgbClr val="004269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nl-BE" sz="2400" b="1" kern="1200" dirty="0" smtClean="0">
                <a:solidFill>
                  <a:srgbClr val="004269"/>
                </a:solidFill>
                <a:latin typeface="Arial Narrow" pitchFamily="34" charset="0"/>
                <a:ea typeface="+mj-ea"/>
                <a:cs typeface="+mj-cs"/>
              </a:rPr>
              <a:t>VIR-AC5000</a:t>
            </a:r>
            <a:r>
              <a:rPr lang="nl-BE" sz="2400" b="1" kern="1200" dirty="0">
                <a:solidFill>
                  <a:srgbClr val="004269"/>
                </a:solidFill>
                <a:latin typeface="Arial Narrow" pitchFamily="34" charset="0"/>
                <a:ea typeface="+mj-ea"/>
                <a:cs typeface="+mj-cs"/>
              </a:rPr>
              <a:t/>
            </a:r>
            <a:br>
              <a:rPr lang="nl-BE" sz="2400" b="1" kern="1200" dirty="0">
                <a:solidFill>
                  <a:srgbClr val="004269"/>
                </a:solidFill>
                <a:latin typeface="Arial Narrow" pitchFamily="34" charset="0"/>
                <a:ea typeface="+mj-ea"/>
                <a:cs typeface="+mj-cs"/>
              </a:rPr>
            </a:br>
            <a:endParaRPr lang="nl-BE" sz="2400" b="1" kern="1200" dirty="0">
              <a:solidFill>
                <a:srgbClr val="004269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New Security 2013</a:t>
            </a:r>
            <a:endParaRPr lang="nl-NL" dirty="0"/>
          </a:p>
        </p:txBody>
      </p:sp>
      <p:pic>
        <p:nvPicPr>
          <p:cNvPr id="6" name="Afbeelding 5" descr="AC5000-1.GIF"/>
          <p:cNvPicPr>
            <a:picLocks noChangeAspect="1"/>
          </p:cNvPicPr>
          <p:nvPr/>
        </p:nvPicPr>
        <p:blipFill>
          <a:blip r:embed="rId2" cstate="print"/>
          <a:srcRect l="29539"/>
          <a:stretch>
            <a:fillRect/>
          </a:stretch>
        </p:blipFill>
        <p:spPr>
          <a:xfrm>
            <a:off x="5148064" y="1484784"/>
            <a:ext cx="3607122" cy="4464496"/>
          </a:xfrm>
          <a:prstGeom prst="rect">
            <a:avLst/>
          </a:prstGeom>
        </p:spPr>
      </p:pic>
      <p:pic>
        <p:nvPicPr>
          <p:cNvPr id="8" name="Image 14" descr="icoontj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576064" cy="4994879"/>
          </a:xfrm>
          <a:prstGeom prst="rect">
            <a:avLst/>
          </a:prstGeom>
          <a:noFill/>
        </p:spPr>
      </p:pic>
      <p:graphicFrame>
        <p:nvGraphicFramePr>
          <p:cNvPr id="11" name="Tabel 10"/>
          <p:cNvGraphicFramePr>
            <a:graphicFrameLocks noGrp="1"/>
          </p:cNvGraphicFramePr>
          <p:nvPr/>
        </p:nvGraphicFramePr>
        <p:xfrm>
          <a:off x="971600" y="1196752"/>
          <a:ext cx="5568280" cy="4896542"/>
        </p:xfrm>
        <a:graphic>
          <a:graphicData uri="http://schemas.openxmlformats.org/drawingml/2006/table">
            <a:tbl>
              <a:tblPr/>
              <a:tblGrid>
                <a:gridCol w="5568280"/>
              </a:tblGrid>
              <a:tr h="56274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 b="1" dirty="0">
                          <a:latin typeface="Calibri"/>
                          <a:ea typeface="Times New Roman"/>
                          <a:cs typeface="Times New Roman"/>
                        </a:rPr>
                        <a:t>Gepatenteerde valse vingerafdruk detectie</a:t>
                      </a:r>
                      <a:endParaRPr lang="nl-B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 dirty="0">
                          <a:latin typeface="Calibri"/>
                          <a:ea typeface="Times New Roman"/>
                          <a:cs typeface="Times New Roman"/>
                        </a:rPr>
                        <a:t>Exclusieve optische sensor en detectie algoritme voor </a:t>
                      </a:r>
                      <a:r>
                        <a:rPr lang="nl-BE" sz="1100" dirty="0" err="1">
                          <a:latin typeface="Calibri"/>
                          <a:ea typeface="Times New Roman"/>
                          <a:cs typeface="Times New Roman"/>
                        </a:rPr>
                        <a:t>nep-vingers</a:t>
                      </a:r>
                      <a:r>
                        <a:rPr lang="nl-BE" sz="1100" dirty="0">
                          <a:latin typeface="Calibri"/>
                          <a:ea typeface="Times New Roman"/>
                          <a:cs typeface="Times New Roman"/>
                        </a:rPr>
                        <a:t> van papier, folie, rubber, siliconen enz..</a:t>
                      </a:r>
                    </a:p>
                  </a:txBody>
                  <a:tcPr marL="41313" marR="413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305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 b="1" dirty="0">
                          <a:latin typeface="Calibri"/>
                          <a:ea typeface="Times New Roman"/>
                          <a:cs typeface="Times New Roman"/>
                        </a:rPr>
                        <a:t>Weerbestendige IP65 behuizing</a:t>
                      </a:r>
                      <a:endParaRPr lang="nl-B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13" marR="413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305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 b="1" dirty="0">
                          <a:latin typeface="Calibri"/>
                          <a:ea typeface="Times New Roman"/>
                          <a:cs typeface="Times New Roman"/>
                        </a:rPr>
                        <a:t>Aanraak Toetsenbord</a:t>
                      </a:r>
                      <a:endParaRPr lang="nl-B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 dirty="0">
                          <a:latin typeface="Calibri"/>
                          <a:ea typeface="Times New Roman"/>
                          <a:cs typeface="Times New Roman"/>
                        </a:rPr>
                        <a:t>LED achtergrond verlichting</a:t>
                      </a:r>
                    </a:p>
                  </a:txBody>
                  <a:tcPr marL="41313" marR="413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238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 b="1" dirty="0">
                          <a:latin typeface="Calibri"/>
                          <a:ea typeface="Times New Roman"/>
                          <a:cs typeface="Times New Roman"/>
                        </a:rPr>
                        <a:t>Nieuwe witte optische Sensor</a:t>
                      </a:r>
                      <a:endParaRPr lang="nl-B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 dirty="0">
                          <a:latin typeface="Calibri"/>
                          <a:ea typeface="Times New Roman"/>
                          <a:cs typeface="Times New Roman"/>
                        </a:rPr>
                        <a:t>Groter Scanner oppervlak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 dirty="0">
                          <a:latin typeface="Calibri"/>
                          <a:ea typeface="Times New Roman"/>
                          <a:cs typeface="Times New Roman"/>
                        </a:rPr>
                        <a:t>Aanvullende Live &amp; Valse vingerafdruk detectie technologie</a:t>
                      </a:r>
                    </a:p>
                  </a:txBody>
                  <a:tcPr marL="41313" marR="413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305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 b="1" dirty="0">
                          <a:latin typeface="Calibri"/>
                          <a:ea typeface="Times New Roman"/>
                          <a:cs typeface="Times New Roman"/>
                        </a:rPr>
                        <a:t>Krachtige Processor (32bit 400MHz CPU)</a:t>
                      </a:r>
                      <a:endParaRPr lang="nl-B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 dirty="0">
                          <a:latin typeface="Calibri"/>
                          <a:ea typeface="Times New Roman"/>
                          <a:cs typeface="Times New Roman"/>
                        </a:rPr>
                        <a:t>1:3000 Gebruikers / in minder dan 1 sec</a:t>
                      </a:r>
                    </a:p>
                  </a:txBody>
                  <a:tcPr marL="41313" marR="413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305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 b="1" dirty="0">
                          <a:latin typeface="Calibri"/>
                          <a:ea typeface="Times New Roman"/>
                          <a:cs typeface="Times New Roman"/>
                        </a:rPr>
                        <a:t>Geheugen Capaciteit</a:t>
                      </a:r>
                      <a:endParaRPr lang="nl-B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 dirty="0">
                          <a:latin typeface="Calibri"/>
                          <a:ea typeface="Times New Roman"/>
                          <a:cs typeface="Times New Roman"/>
                        </a:rPr>
                        <a:t>20000 Gebruikers / 61000 evenementen</a:t>
                      </a:r>
                    </a:p>
                  </a:txBody>
                  <a:tcPr marL="41313" marR="413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305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 b="1" dirty="0">
                          <a:latin typeface="Calibri"/>
                          <a:ea typeface="Times New Roman"/>
                          <a:cs typeface="Times New Roman"/>
                        </a:rPr>
                        <a:t>Eenvoudige Installatie</a:t>
                      </a:r>
                      <a:endParaRPr lang="nl-B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 dirty="0" err="1">
                          <a:latin typeface="Calibri"/>
                          <a:ea typeface="Times New Roman"/>
                          <a:cs typeface="Times New Roman"/>
                        </a:rPr>
                        <a:t>PoE</a:t>
                      </a:r>
                      <a:r>
                        <a:rPr lang="nl-BE" sz="1100" dirty="0">
                          <a:latin typeface="Calibri"/>
                          <a:ea typeface="Times New Roman"/>
                          <a:cs typeface="Times New Roman"/>
                        </a:rPr>
                        <a:t> (Power over Ethernet), Klem aansluitingen, Slank verticaal design</a:t>
                      </a:r>
                    </a:p>
                  </a:txBody>
                  <a:tcPr marL="41313" marR="413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305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 b="1" dirty="0">
                          <a:latin typeface="Calibri"/>
                          <a:ea typeface="Times New Roman"/>
                          <a:cs typeface="Times New Roman"/>
                        </a:rPr>
                        <a:t>2.8 inch Kleuren TFT LCD</a:t>
                      </a:r>
                      <a:endParaRPr lang="nl-B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 dirty="0">
                          <a:latin typeface="Calibri"/>
                          <a:ea typeface="Times New Roman"/>
                          <a:cs typeface="Times New Roman"/>
                        </a:rPr>
                        <a:t>Instelbare LCD </a:t>
                      </a:r>
                      <a:r>
                        <a:rPr lang="nl-BE" sz="1100" dirty="0" smtClean="0">
                          <a:latin typeface="Calibri"/>
                          <a:ea typeface="Times New Roman"/>
                          <a:cs typeface="Times New Roman"/>
                        </a:rPr>
                        <a:t>Achtergrond</a:t>
                      </a:r>
                      <a:r>
                        <a:rPr lang="nl-BE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nl-BE" sz="1100" baseline="0" dirty="0" err="1" smtClean="0">
                          <a:latin typeface="Calibri"/>
                          <a:ea typeface="Times New Roman"/>
                          <a:cs typeface="Times New Roman"/>
                        </a:rPr>
                        <a:t>Jpeg</a:t>
                      </a:r>
                      <a:r>
                        <a:rPr lang="nl-BE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, vb. Bedrijfslogo) &amp; Stem begeleiding</a:t>
                      </a:r>
                      <a:endParaRPr lang="nl-B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13" marR="413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305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 b="1" dirty="0">
                          <a:latin typeface="Calibri"/>
                          <a:ea typeface="Times New Roman"/>
                          <a:cs typeface="Times New Roman"/>
                        </a:rPr>
                        <a:t>Meertalig</a:t>
                      </a:r>
                      <a:endParaRPr lang="nl-B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 dirty="0">
                          <a:latin typeface="Calibri"/>
                          <a:ea typeface="Times New Roman"/>
                          <a:cs typeface="Times New Roman"/>
                        </a:rPr>
                        <a:t>Globale </a:t>
                      </a:r>
                      <a:r>
                        <a:rPr lang="nl-BE" sz="1100" dirty="0" smtClean="0">
                          <a:latin typeface="Calibri"/>
                          <a:ea typeface="Times New Roman"/>
                          <a:cs typeface="Times New Roman"/>
                        </a:rPr>
                        <a:t>(Budget</a:t>
                      </a:r>
                      <a:r>
                        <a:rPr lang="nl-BE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behaald) </a:t>
                      </a:r>
                      <a:r>
                        <a:rPr lang="nl-BE" sz="1100" dirty="0" smtClean="0">
                          <a:latin typeface="Calibri"/>
                          <a:ea typeface="Times New Roman"/>
                          <a:cs typeface="Times New Roman"/>
                        </a:rPr>
                        <a:t>en </a:t>
                      </a:r>
                      <a:r>
                        <a:rPr lang="nl-BE" sz="1100" dirty="0">
                          <a:latin typeface="Calibri"/>
                          <a:ea typeface="Times New Roman"/>
                          <a:cs typeface="Times New Roman"/>
                        </a:rPr>
                        <a:t>individuele </a:t>
                      </a:r>
                      <a:r>
                        <a:rPr lang="nl-BE" sz="1100" dirty="0" smtClean="0">
                          <a:latin typeface="Calibri"/>
                          <a:ea typeface="Times New Roman"/>
                          <a:cs typeface="Times New Roman"/>
                        </a:rPr>
                        <a:t>berichten (Gelukkige</a:t>
                      </a:r>
                      <a:r>
                        <a:rPr lang="nl-BE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verjaardag)</a:t>
                      </a:r>
                      <a:endParaRPr lang="nl-B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13" marR="413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VIR-AC5000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New Security 2012</a:t>
            </a:r>
          </a:p>
          <a:p>
            <a:endParaRPr lang="nl-NL" noProof="0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1187624" y="1628800"/>
          <a:ext cx="5884545" cy="3163570"/>
        </p:xfrm>
        <a:graphic>
          <a:graphicData uri="http://schemas.openxmlformats.org/drawingml/2006/table">
            <a:tbl>
              <a:tblPr/>
              <a:tblGrid>
                <a:gridCol w="2025650"/>
                <a:gridCol w="3858895"/>
              </a:tblGrid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 dirty="0">
                          <a:latin typeface="Calibri"/>
                          <a:ea typeface="Times New Roman"/>
                          <a:cs typeface="Times New Roman"/>
                        </a:rPr>
                        <a:t>CPU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32bit Risc 400 MHZ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Beschermingsgraad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IP65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LCD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2.8’’ kleuren TFT (320*240 pixels)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Pin Pad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15 toetsen (0~9, F1~F4, Enter)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LED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2 LED (Rood, Groen)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Flash / RAM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32 MByte / 32 MByte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Stem / Buzzer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Volume regeling (meertalen ondersteuning)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Gebruikers capaciteit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 dirty="0">
                          <a:latin typeface="Calibri"/>
                          <a:ea typeface="Times New Roman"/>
                          <a:cs typeface="Times New Roman"/>
                        </a:rPr>
                        <a:t>20000 gebruikers (1:15000) / 61000 evenementen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9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 dirty="0">
                          <a:latin typeface="Calibri"/>
                          <a:ea typeface="Times New Roman"/>
                          <a:cs typeface="Times New Roman"/>
                        </a:rPr>
                        <a:t>Vingerafdruk Sensor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304*344 pixel (15*17 mm / 500 DPI)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PC verbinding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TCP/IP (10/100M)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Communicatie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RS232, RS485, Wiegand In &amp; Out</a:t>
                      </a:r>
                      <a:endParaRPr lang="nl-B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POE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13W POE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Server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UNIS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Slot Controle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EM, Strike, Motor Lock, Automatische Deur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I/O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3 Ingangen (1 Exit, 2 Monitor), 2 Uitgangen 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(Multi use as Lock Control)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Voeding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12~24 VDC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Afmetingen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 dirty="0">
                          <a:latin typeface="Calibri"/>
                          <a:ea typeface="Times New Roman"/>
                          <a:cs typeface="Times New Roman"/>
                        </a:rPr>
                        <a:t>88 x 175 x 43.5 mm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1187624" y="5589240"/>
          <a:ext cx="5919470" cy="502920"/>
        </p:xfrm>
        <a:graphic>
          <a:graphicData uri="http://schemas.openxmlformats.org/drawingml/2006/table">
            <a:tbl>
              <a:tblPr/>
              <a:tblGrid>
                <a:gridCol w="2049145"/>
                <a:gridCol w="3870325"/>
              </a:tblGrid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 b="1" dirty="0">
                          <a:latin typeface="Calibri"/>
                          <a:ea typeface="Times New Roman"/>
                          <a:cs typeface="Times New Roman"/>
                        </a:rPr>
                        <a:t>Productcode</a:t>
                      </a:r>
                      <a:endParaRPr lang="nl-B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 b="1">
                          <a:latin typeface="Calibri"/>
                          <a:ea typeface="Times New Roman"/>
                          <a:cs typeface="Times New Roman"/>
                        </a:rPr>
                        <a:t>Ondersteunde kaartformaten</a:t>
                      </a:r>
                      <a:endParaRPr lang="nl-B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Times New Roman"/>
                          <a:cs typeface="Times New Roman"/>
                        </a:rPr>
                        <a:t>VIR-AC5000RF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 dirty="0">
                          <a:latin typeface="Calibri"/>
                          <a:ea typeface="Times New Roman"/>
                          <a:cs typeface="Times New Roman"/>
                        </a:rPr>
                        <a:t>125 KHz RF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1100" dirty="0">
                          <a:latin typeface="Calibri"/>
                          <a:ea typeface="Times New Roman"/>
                          <a:cs typeface="Times New Roman"/>
                        </a:rPr>
                        <a:t>VIR-AC5000SC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13.56 MHz Smart (support </a:t>
                      </a:r>
                      <a:r>
                        <a:rPr lang="en-US" sz="1100" dirty="0" err="1">
                          <a:latin typeface="Calibri"/>
                          <a:ea typeface="Times New Roman"/>
                          <a:cs typeface="Times New Roman"/>
                        </a:rPr>
                        <a:t>voor</a:t>
                      </a: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 1 Sam Card)</a:t>
                      </a:r>
                      <a:endParaRPr lang="nl-B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43608" y="1052736"/>
            <a:ext cx="3059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800" b="0" i="0" u="none" strike="noStrike" cap="none" normalizeH="0" baseline="0" dirty="0" smtClean="0">
                <a:ln>
                  <a:noFill/>
                </a:ln>
                <a:solidFill>
                  <a:srgbClr val="003C69"/>
                </a:solidFill>
                <a:effectLst/>
                <a:latin typeface="Verdana" pitchFamily="34" charset="0"/>
                <a:ea typeface="Times New Roman" pitchFamily="18" charset="0"/>
                <a:cs typeface="Mangal" pitchFamily="18" charset="0"/>
              </a:rPr>
              <a:t>Technische specificaties</a:t>
            </a:r>
            <a:endParaRPr kumimoji="0" 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15616" y="5013176"/>
            <a:ext cx="3059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dirty="0" smtClean="0">
                <a:solidFill>
                  <a:srgbClr val="003C69"/>
                </a:solidFill>
                <a:latin typeface="Verdana" pitchFamily="34" charset="0"/>
                <a:cs typeface="Mangal" pitchFamily="18" charset="0"/>
              </a:rPr>
              <a:t>Productcode</a:t>
            </a:r>
            <a:endParaRPr kumimoji="0" 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VIR-AC5000 Productcodes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New Security 2013</a:t>
            </a:r>
            <a:endParaRPr lang="nl-NL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1331640" y="1052736"/>
          <a:ext cx="7105128" cy="5263838"/>
        </p:xfrm>
        <a:graphic>
          <a:graphicData uri="http://schemas.openxmlformats.org/drawingml/2006/table">
            <a:tbl>
              <a:tblPr/>
              <a:tblGrid>
                <a:gridCol w="1615285"/>
                <a:gridCol w="2880479"/>
                <a:gridCol w="2609364"/>
              </a:tblGrid>
              <a:tr h="36004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800" b="1" dirty="0">
                          <a:latin typeface="Calibri"/>
                          <a:ea typeface="Times New Roman"/>
                          <a:cs typeface="Times New Roman"/>
                        </a:rPr>
                        <a:t>Productcode</a:t>
                      </a:r>
                      <a:endParaRPr lang="nl-B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800" b="1" dirty="0">
                          <a:latin typeface="Calibri"/>
                          <a:ea typeface="Times New Roman"/>
                          <a:cs typeface="Times New Roman"/>
                        </a:rPr>
                        <a:t>Omschrijving</a:t>
                      </a:r>
                      <a:endParaRPr lang="nl-B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800" b="1">
                          <a:latin typeface="Calibri"/>
                          <a:ea typeface="Times New Roman"/>
                          <a:cs typeface="Times New Roman"/>
                        </a:rPr>
                        <a:t>Foto</a:t>
                      </a:r>
                      <a:endParaRPr lang="nl-B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800" dirty="0" smtClean="0">
                          <a:latin typeface="Calibri"/>
                          <a:ea typeface="Times New Roman"/>
                          <a:cs typeface="Times New Roman"/>
                        </a:rPr>
                        <a:t>VIR-AC5000SC</a:t>
                      </a:r>
                      <a:endParaRPr lang="nl-B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Optische vingerafdruk lezer voorzien van </a:t>
                      </a:r>
                      <a:r>
                        <a:rPr lang="nl-BE" sz="8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proximity</a:t>
                      </a:r>
                      <a:r>
                        <a:rPr lang="nl-BE" sz="8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13,56 MHZ (Smart Card) lezer met klavier en kleurenscherm voor zowel binnen als buitenopstelling (IP 65). </a:t>
                      </a:r>
                      <a:r>
                        <a:rPr lang="nl-BE" sz="8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PoE</a:t>
                      </a:r>
                      <a:r>
                        <a:rPr lang="nl-BE" sz="8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(13W). </a:t>
                      </a:r>
                      <a:r>
                        <a:rPr lang="nl-BE" sz="8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Wiegand</a:t>
                      </a:r>
                      <a:r>
                        <a:rPr lang="nl-BE" sz="8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In of Uit. Voeding 12V/2,5A meegeleverd</a:t>
                      </a:r>
                      <a:endParaRPr lang="nl-BE" sz="8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nl-BE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800" dirty="0" smtClean="0">
                          <a:latin typeface="Calibri"/>
                          <a:ea typeface="Times New Roman"/>
                          <a:cs typeface="Times New Roman"/>
                        </a:rPr>
                        <a:t>VIR-AC5000RF</a:t>
                      </a:r>
                      <a:endParaRPr lang="nl-B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Optische vingerafdruk lezer voorzien van </a:t>
                      </a:r>
                      <a:r>
                        <a:rPr lang="nl-BE" sz="8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proximity</a:t>
                      </a:r>
                      <a:r>
                        <a:rPr lang="nl-BE" sz="8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125 KHZ lezer met klavier en kleurenscherm voor zowel binnen als buitenopstelling (IP 65). </a:t>
                      </a:r>
                      <a:r>
                        <a:rPr lang="nl-BE" sz="8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PoE</a:t>
                      </a:r>
                      <a:r>
                        <a:rPr lang="nl-BE" sz="8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(13W). </a:t>
                      </a:r>
                      <a:r>
                        <a:rPr lang="nl-BE" sz="8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Wiegand</a:t>
                      </a:r>
                      <a:r>
                        <a:rPr lang="nl-BE" sz="8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In of Uit. Voeding 12V/2,5A meegeleverd</a:t>
                      </a:r>
                      <a:endParaRPr lang="nl-BE" sz="8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nl-BE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5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800" dirty="0">
                          <a:latin typeface="Calibri"/>
                          <a:ea typeface="Times New Roman"/>
                          <a:cs typeface="Times New Roman"/>
                        </a:rPr>
                        <a:t>VIR-LC010</a:t>
                      </a:r>
                      <a:endParaRPr lang="nl-B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 dirty="0">
                          <a:latin typeface="Calibri"/>
                          <a:ea typeface="Times New Roman"/>
                          <a:cs typeface="Times New Roman"/>
                        </a:rPr>
                        <a:t>Aparte deurcontroller voor vingerafdruklezer VIR-AC5000, VIR-AC2100. Voeding 12V/2,5A meegeleverd</a:t>
                      </a:r>
                      <a:endParaRPr lang="nl-BE" sz="800" dirty="0">
                        <a:latin typeface="Bosch Office 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nl-BE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5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8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VIR-SS-FBH-5000</a:t>
                      </a:r>
                      <a:endParaRPr lang="nl-BE" sz="8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Roestvrijstalen inbouwbehuizing voor VIR-AC5000xx</a:t>
                      </a:r>
                      <a:endParaRPr lang="nl-BE" sz="8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nl-BE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Afbeelding 52" descr="Biometric125khzr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149080"/>
            <a:ext cx="1241425" cy="930275"/>
          </a:xfrm>
          <a:prstGeom prst="rect">
            <a:avLst/>
          </a:prstGeom>
          <a:noFill/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484784"/>
            <a:ext cx="1403739" cy="1224136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780928"/>
            <a:ext cx="1403739" cy="122413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301207"/>
            <a:ext cx="1008112" cy="1008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131024" cy="720080"/>
          </a:xfrm>
        </p:spPr>
        <p:txBody>
          <a:bodyPr/>
          <a:lstStyle/>
          <a:p>
            <a:r>
              <a:rPr lang="nl-BE" dirty="0" smtClean="0"/>
              <a:t>VIR-AC5000  	Power over Ethernet =</a:t>
            </a:r>
            <a:r>
              <a:rPr lang="nl-BE" dirty="0" err="1" smtClean="0"/>
              <a:t>PoE</a:t>
            </a:r>
            <a:r>
              <a:rPr lang="nl-BE" dirty="0" smtClean="0"/>
              <a:t> (13W)</a:t>
            </a:r>
            <a:br>
              <a:rPr lang="nl-BE" dirty="0" smtClean="0"/>
            </a:br>
            <a:r>
              <a:rPr lang="nl-BE" dirty="0" smtClean="0"/>
              <a:t>		VIR-LC010 </a:t>
            </a:r>
            <a:r>
              <a:rPr lang="nl-BE" dirty="0" err="1" smtClean="0"/>
              <a:t>Lock</a:t>
            </a:r>
            <a:r>
              <a:rPr lang="nl-BE" dirty="0" smtClean="0"/>
              <a:t> Controller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New Security 2013</a:t>
            </a:r>
            <a:endParaRPr lang="nl-NL" dirty="0"/>
          </a:p>
        </p:txBody>
      </p:sp>
      <p:pic>
        <p:nvPicPr>
          <p:cNvPr id="9" name="Picture 5" descr="Access Contr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7187707" cy="3888432"/>
          </a:xfrm>
          <a:prstGeom prst="rect">
            <a:avLst/>
          </a:prstGeom>
          <a:noFill/>
        </p:spPr>
      </p:pic>
      <p:pic>
        <p:nvPicPr>
          <p:cNvPr id="10" name="Picture 6" descr="라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486400"/>
            <a:ext cx="1420812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VIR-AC2100 Kenmerken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New Security 2012</a:t>
            </a:r>
            <a:endParaRPr lang="nl-NL" dirty="0"/>
          </a:p>
        </p:txBody>
      </p:sp>
      <p:pic>
        <p:nvPicPr>
          <p:cNvPr id="6" name="Picture 5" descr="AC2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340768"/>
            <a:ext cx="2359025" cy="4184650"/>
          </a:xfrm>
          <a:prstGeom prst="rect">
            <a:avLst/>
          </a:prstGeom>
          <a:noFill/>
        </p:spPr>
      </p:pic>
      <p:pic>
        <p:nvPicPr>
          <p:cNvPr id="8" name="Picture 9" descr="fingerprint authentication_AC2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647700" cy="608013"/>
          </a:xfrm>
          <a:prstGeom prst="rect">
            <a:avLst/>
          </a:prstGeom>
          <a:noFill/>
        </p:spPr>
      </p:pic>
      <p:pic>
        <p:nvPicPr>
          <p:cNvPr id="9" name="Picture 10" descr="PROXIMITY CARD_AC2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060848"/>
            <a:ext cx="647700" cy="595313"/>
          </a:xfrm>
          <a:prstGeom prst="rect">
            <a:avLst/>
          </a:prstGeom>
          <a:noFill/>
        </p:spPr>
      </p:pic>
      <p:pic>
        <p:nvPicPr>
          <p:cNvPr id="10" name="Picture 6" descr="WIEGAND_V21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924944"/>
            <a:ext cx="647700" cy="633412"/>
          </a:xfrm>
          <a:prstGeom prst="rect">
            <a:avLst/>
          </a:prstGeom>
          <a:noFill/>
        </p:spPr>
      </p:pic>
      <p:pic>
        <p:nvPicPr>
          <p:cNvPr id="11" name="Picture 8" descr="FAKEFINGER DETECTION_AC21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789040"/>
            <a:ext cx="647700" cy="622300"/>
          </a:xfrm>
          <a:prstGeom prst="rect">
            <a:avLst/>
          </a:prstGeom>
          <a:noFill/>
        </p:spPr>
      </p:pic>
      <p:pic>
        <p:nvPicPr>
          <p:cNvPr id="12" name="Picture 7" descr="ANTI-PASS BACK_AC21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653136"/>
            <a:ext cx="647700" cy="582612"/>
          </a:xfrm>
          <a:prstGeom prst="rect">
            <a:avLst/>
          </a:prstGeom>
          <a:noFill/>
        </p:spPr>
      </p:pic>
      <p:pic>
        <p:nvPicPr>
          <p:cNvPr id="13" name="Picture 17" descr="convenience_ac21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5445224"/>
            <a:ext cx="622300" cy="647700"/>
          </a:xfrm>
          <a:prstGeom prst="rect">
            <a:avLst/>
          </a:prstGeom>
          <a:noFill/>
        </p:spPr>
      </p:pic>
      <p:pic>
        <p:nvPicPr>
          <p:cNvPr id="14" name="Picture 165" descr="fake finger 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3573016"/>
            <a:ext cx="10001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475656" y="1268760"/>
            <a:ext cx="48200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Snelle</a:t>
            </a:r>
            <a:r>
              <a:rPr kumimoji="0" lang="fr-B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en Correcte </a:t>
            </a:r>
            <a:r>
              <a:rPr kumimoji="0" lang="fr-BE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vingerafdruk</a:t>
            </a:r>
            <a:r>
              <a:rPr lang="fr-BE" b="1" dirty="0" smtClean="0">
                <a:solidFill>
                  <a:srgbClr val="004269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fr-BE" b="1" dirty="0" err="1" smtClean="0">
                <a:solidFill>
                  <a:srgbClr val="004269"/>
                </a:solidFill>
                <a:latin typeface="Arial Narrow" pitchFamily="34" charset="0"/>
                <a:ea typeface="+mj-ea"/>
                <a:cs typeface="+mj-cs"/>
              </a:rPr>
              <a:t>identificatie</a:t>
            </a:r>
            <a:endParaRPr kumimoji="0" lang="fr-BE" b="1" i="0" u="none" strike="noStrike" kern="1200" cap="none" spc="0" normalizeH="0" baseline="0" noProof="0" dirty="0">
              <a:ln>
                <a:noFill/>
              </a:ln>
              <a:solidFill>
                <a:srgbClr val="004269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475656" y="2060848"/>
            <a:ext cx="48200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125 </a:t>
            </a:r>
            <a:r>
              <a:rPr kumimoji="0" lang="fr-BE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Khz</a:t>
            </a:r>
            <a:r>
              <a:rPr kumimoji="0" lang="fr-B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fr-BE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Proximity</a:t>
            </a:r>
            <a:r>
              <a:rPr kumimoji="0" lang="fr-B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OF 13.56 Mhz </a:t>
            </a:r>
            <a:r>
              <a:rPr kumimoji="0" lang="fr-BE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Mifare</a:t>
            </a:r>
            <a:r>
              <a:rPr kumimoji="0" lang="fr-B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fr-BE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kaarten</a:t>
            </a:r>
            <a:endParaRPr kumimoji="0" lang="fr-BE" b="1" i="0" u="none" strike="noStrike" kern="1200" cap="none" spc="0" normalizeH="0" baseline="0" noProof="0" dirty="0">
              <a:ln>
                <a:noFill/>
              </a:ln>
              <a:solidFill>
                <a:srgbClr val="004269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1547664" y="2924944"/>
            <a:ext cx="48200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TCP/IP of RS485 &amp; </a:t>
            </a:r>
            <a:r>
              <a:rPr kumimoji="0" lang="fr-BE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Wiegand</a:t>
            </a:r>
            <a:r>
              <a:rPr kumimoji="0" lang="fr-B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input/output</a:t>
            </a:r>
            <a:endParaRPr kumimoji="0" lang="fr-BE" b="1" i="0" u="none" strike="noStrike" kern="1200" cap="none" spc="0" normalizeH="0" baseline="0" noProof="0" dirty="0">
              <a:ln>
                <a:noFill/>
              </a:ln>
              <a:solidFill>
                <a:srgbClr val="004269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1547664" y="3861048"/>
            <a:ext cx="48200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Valse </a:t>
            </a:r>
            <a:r>
              <a:rPr kumimoji="0" lang="fr-BE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Vingerafdruk</a:t>
            </a:r>
            <a:r>
              <a:rPr kumimoji="0" lang="fr-B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fr-BE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herkenning</a:t>
            </a:r>
            <a:endParaRPr kumimoji="0" lang="fr-BE" b="1" i="0" u="none" strike="noStrike" kern="1200" cap="none" spc="0" normalizeH="0" baseline="0" noProof="0" dirty="0">
              <a:ln>
                <a:noFill/>
              </a:ln>
              <a:solidFill>
                <a:srgbClr val="004269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1547664" y="4653136"/>
            <a:ext cx="48200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Anti-</a:t>
            </a:r>
            <a:r>
              <a:rPr kumimoji="0" lang="fr-BE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pass</a:t>
            </a:r>
            <a:r>
              <a:rPr kumimoji="0" lang="fr-BE" b="1" i="0" u="none" strike="noStrike" kern="1200" cap="none" spc="0" normalizeH="0" noProof="0" dirty="0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back </a:t>
            </a:r>
            <a:r>
              <a:rPr kumimoji="0" lang="fr-BE" b="1" i="0" u="none" strike="noStrike" kern="1200" cap="none" spc="0" normalizeH="0" noProof="0" dirty="0" err="1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ondersteuning</a:t>
            </a:r>
            <a:endParaRPr kumimoji="0" lang="fr-BE" b="1" i="0" u="none" strike="noStrike" kern="1200" cap="none" spc="0" normalizeH="0" baseline="0" noProof="0" dirty="0">
              <a:ln>
                <a:noFill/>
              </a:ln>
              <a:solidFill>
                <a:srgbClr val="004269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547664" y="5517232"/>
            <a:ext cx="48200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fr-BE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Eenvoudige</a:t>
            </a:r>
            <a:r>
              <a:rPr kumimoji="0" lang="fr-B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fr-BE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bediening</a:t>
            </a:r>
            <a:r>
              <a:rPr kumimoji="0" lang="fr-B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via 4 </a:t>
            </a:r>
            <a:r>
              <a:rPr kumimoji="0" lang="fr-BE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knoppen</a:t>
            </a:r>
            <a:r>
              <a:rPr kumimoji="0" lang="fr-B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26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altLang="ko-K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↓↑</a:t>
            </a:r>
            <a:endParaRPr kumimoji="0" lang="fr-BE" b="1" i="0" u="none" strike="noStrike" kern="1200" cap="none" spc="0" normalizeH="0" baseline="0" noProof="0" dirty="0">
              <a:ln>
                <a:noFill/>
              </a:ln>
              <a:solidFill>
                <a:srgbClr val="004269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VIR-AC2100 Technische Specificaties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New Security 2012</a:t>
            </a:r>
          </a:p>
          <a:p>
            <a:endParaRPr lang="nl-NL" noProof="0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2195736" y="1556792"/>
          <a:ext cx="6480720" cy="3984953"/>
        </p:xfrm>
        <a:graphic>
          <a:graphicData uri="http://schemas.openxmlformats.org/drawingml/2006/table">
            <a:tbl>
              <a:tblPr/>
              <a:tblGrid>
                <a:gridCol w="2767049"/>
                <a:gridCol w="3713671"/>
              </a:tblGrid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ITEM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VIR-AC2100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CPU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32bit Risc 266Mhz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Identification Speed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Less than 1 sec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Fake Finger Detection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Available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Log Capacity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5,000 events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Card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Mifare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(13.56Mhz), EM(125Khz)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Authentication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Fingerprint/Card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Network Interface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TCP/IP, </a:t>
                      </a:r>
                      <a:r>
                        <a:rPr kumimoji="1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Wiegand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 In/Out, RS485, RS 232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LCD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128 x 64 Graphic LCD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Keypad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F1~F4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Template Capacity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2500 fingerprints , 2500 cards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Lock Interface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1 OUT, 2 Monitor, 1 Exit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Anti-Pass back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Available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Size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34" charset="-127"/>
                        </a:rPr>
                        <a:t>93 x 170 x 40 mm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265" descr="AC2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1749425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7544" y="1556792"/>
            <a:ext cx="144016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 dirty="0" smtClean="0">
                <a:solidFill>
                  <a:schemeClr val="tx1"/>
                </a:solidFill>
                <a:latin typeface="Tahoma" pitchFamily="34" charset="0"/>
                <a:ea typeface="HY견고딕" pitchFamily="18" charset="-127"/>
              </a:rPr>
              <a:t>VIR-AC2100</a:t>
            </a:r>
            <a:endParaRPr lang="en-US" altLang="ko-KR" sz="1400" b="1" dirty="0">
              <a:solidFill>
                <a:schemeClr val="tx1"/>
              </a:solidFill>
              <a:latin typeface="Tahoma" pitchFamily="34" charset="0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924</Words>
  <Application>Microsoft Office PowerPoint</Application>
  <PresentationFormat>Diavoorstelling (4:3)</PresentationFormat>
  <Paragraphs>228</Paragraphs>
  <Slides>20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Thème Office</vt:lpstr>
      <vt:lpstr>LOB Systems</vt:lpstr>
      <vt:lpstr>Biometrische Lezers</vt:lpstr>
      <vt:lpstr>Dia 3</vt:lpstr>
      <vt:lpstr> Biometrische Lezer : VIR-AC5000 </vt:lpstr>
      <vt:lpstr>VIR-AC5000</vt:lpstr>
      <vt:lpstr>VIR-AC5000 Productcodes</vt:lpstr>
      <vt:lpstr>VIR-AC5000   Power over Ethernet =PoE (13W)   VIR-LC010 Lock Controller</vt:lpstr>
      <vt:lpstr>VIR-AC2100 Kenmerken</vt:lpstr>
      <vt:lpstr>VIR-AC2100 Technische Specificaties</vt:lpstr>
      <vt:lpstr>VIR-AC2100 Productcodes</vt:lpstr>
      <vt:lpstr>VIR-FOH02 Desktop aanleerlezer</vt:lpstr>
      <vt:lpstr>VIR-AC-F100</vt:lpstr>
      <vt:lpstr>i-UNIS Application</vt:lpstr>
      <vt:lpstr>VIR-AC-F100</vt:lpstr>
      <vt:lpstr>VIR-AC-F100  CONFIGURATION</vt:lpstr>
      <vt:lpstr>VIR-AC-F100</vt:lpstr>
      <vt:lpstr>VIR-AC-F100 Features</vt:lpstr>
      <vt:lpstr>VirDi UNIS Software</vt:lpstr>
      <vt:lpstr>VirDi UNIS Software</vt:lpstr>
      <vt:lpstr>VirDi UNIS Software</vt:lpstr>
    </vt:vector>
  </TitlesOfParts>
  <Company>Ras bvba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RAS 100810</dc:title>
  <dc:creator>Didier Brichaut</dc:creator>
  <cp:lastModifiedBy>Koen Degrijze</cp:lastModifiedBy>
  <cp:revision>85</cp:revision>
  <dcterms:created xsi:type="dcterms:W3CDTF">2010-08-10T12:03:06Z</dcterms:created>
  <dcterms:modified xsi:type="dcterms:W3CDTF">2013-02-12T08:36:23Z</dcterms:modified>
</cp:coreProperties>
</file>